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0"/>
  </p:notesMasterIdLst>
  <p:sldIdLst>
    <p:sldId id="256" r:id="rId2"/>
    <p:sldId id="260" r:id="rId3"/>
    <p:sldId id="257" r:id="rId4"/>
    <p:sldId id="277" r:id="rId5"/>
    <p:sldId id="269" r:id="rId6"/>
    <p:sldId id="278" r:id="rId7"/>
    <p:sldId id="258" r:id="rId8"/>
    <p:sldId id="259" r:id="rId9"/>
    <p:sldId id="279" r:id="rId10"/>
    <p:sldId id="276" r:id="rId11"/>
    <p:sldId id="272" r:id="rId12"/>
    <p:sldId id="274" r:id="rId13"/>
    <p:sldId id="268" r:id="rId14"/>
    <p:sldId id="273" r:id="rId15"/>
    <p:sldId id="275" r:id="rId16"/>
    <p:sldId id="267"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411" autoAdjust="0"/>
  </p:normalViewPr>
  <p:slideViewPr>
    <p:cSldViewPr snapToGrid="0">
      <p:cViewPr>
        <p:scale>
          <a:sx n="53" d="100"/>
          <a:sy n="53" d="100"/>
        </p:scale>
        <p:origin x="11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6145-0250-4129-A88C-01A8025D5199}" type="datetimeFigureOut">
              <a:rPr lang="en-US" smtClean="0"/>
              <a:t>5/13/2018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BF0E6-B4B0-4A88-9C8C-B6FD1C3E2062}" type="slidenum">
              <a:rPr lang="en-US" smtClean="0"/>
              <a:t>‹#›</a:t>
            </a:fld>
            <a:endParaRPr lang="en-US"/>
          </a:p>
        </p:txBody>
      </p:sp>
    </p:spTree>
    <p:extLst>
      <p:ext uri="{BB962C8B-B14F-4D97-AF65-F5344CB8AC3E}">
        <p14:creationId xmlns:p14="http://schemas.microsoft.com/office/powerpoint/2010/main" val="196326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t>
            </a:r>
            <a:r>
              <a:rPr lang="en-US" dirty="0" err="1"/>
              <a:t>asela</a:t>
            </a:r>
            <a:r>
              <a:rPr lang="en-US" dirty="0"/>
              <a:t> and I am not a physics major. I am a chemistry major, so I decided to pick a topic more chemistry related. So today I will be presenting to you guys about the research I did on simulating water using molecular dynamics and analyzing density as a function  of radius at various temperatures</a:t>
            </a:r>
          </a:p>
        </p:txBody>
      </p:sp>
      <p:sp>
        <p:nvSpPr>
          <p:cNvPr id="4" name="Slide Number Placeholder 3"/>
          <p:cNvSpPr>
            <a:spLocks noGrp="1"/>
          </p:cNvSpPr>
          <p:nvPr>
            <p:ph type="sldNum" sz="quarter" idx="10"/>
          </p:nvPr>
        </p:nvSpPr>
        <p:spPr/>
        <p:txBody>
          <a:bodyPr/>
          <a:lstStyle/>
          <a:p>
            <a:fld id="{E71BF0E6-B4B0-4A88-9C8C-B6FD1C3E2062}" type="slidenum">
              <a:rPr lang="en-US" smtClean="0"/>
              <a:t>1</a:t>
            </a:fld>
            <a:endParaRPr lang="en-US"/>
          </a:p>
        </p:txBody>
      </p:sp>
    </p:spTree>
    <p:extLst>
      <p:ext uri="{BB962C8B-B14F-4D97-AF65-F5344CB8AC3E}">
        <p14:creationId xmlns:p14="http://schemas.microsoft.com/office/powerpoint/2010/main" val="1185893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depicts the density of the water molecules vs the radius  of the inner part of each spherical shell.  The width of each spherical shell was set to one angstrom and each curve is representative of data collected at temperatures of 200K, 250K, 300K, 350K, and 400K. Unfortunately there is a lot of noise within the data so no significant differences be seen in regards to overall density difference between temperatures. The high levels of noise within the data can be attributed to a couple of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width of each spherical shell was set to be 1 angstrom. While it is important to decrease the size of the spherical shell as much as possible to produce a more precise numerical derivative, decreasing the size of the spherical shell increases noise within the data. Thus, setting the width of the spherical shells  to 1 angstrom was too narrow.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factor is related to the size of the system. Only 2,000 water molecules were used in this simulation. To reduce the noise, a bigger system can be implemented. With a bigger set of molecules there can be a smoother distribution because there is a bigger sample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the simulation could have been run longer to allow the water molecules to further equilibrate. This can be done in the annealing phase and in the data collection phase by allowing the simulation to equilibrate longer at each temperature before increasing or decreasing the temperature of the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despite the noise, there is still useful information that can be gathered from this data. The density of water fluctuates around 1g/ml throughout the sphere with exceptions of the center of the sphere and the outer edges of the sphere. From literature, the density of water at 243K is </a:t>
            </a:r>
            <a:r>
              <a:rPr lang="en-US" sz="1200" b="0" i="0" kern="1200" dirty="0">
                <a:solidFill>
                  <a:schemeClr val="tx1"/>
                </a:solidFill>
                <a:effectLst/>
                <a:latin typeface="+mn-lt"/>
                <a:ea typeface="+mn-ea"/>
                <a:cs typeface="+mn-cs"/>
              </a:rPr>
              <a:t>0.983854 g/mL,  0.9999720 g/mL at 277K (the highest density of water), and 0.95835 g/mL at 373K (</a:t>
            </a:r>
            <a:r>
              <a:rPr lang="en-US" sz="1200" b="0" i="0" kern="1200" dirty="0" err="1">
                <a:solidFill>
                  <a:schemeClr val="tx1"/>
                </a:solidFill>
                <a:effectLst/>
                <a:latin typeface="+mn-lt"/>
                <a:ea typeface="+mn-ea"/>
                <a:cs typeface="+mn-cs"/>
              </a:rPr>
              <a:t>Lide</a:t>
            </a:r>
            <a:r>
              <a:rPr lang="en-US" sz="1200" b="0" i="0" kern="1200" dirty="0">
                <a:solidFill>
                  <a:schemeClr val="tx1"/>
                </a:solidFill>
                <a:effectLst/>
                <a:latin typeface="+mn-lt"/>
                <a:ea typeface="+mn-ea"/>
                <a:cs typeface="+mn-cs"/>
              </a:rPr>
              <a:t>, 2012).  The data concentrating around 1g/mL gives good indication that the simulations is behaving as expected of water.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deviations of the density at the center of the sphere can be explained by the fact that the volumes of the shells near the center of mass have extremely low volumes so noise is expected to increase. Similarly deviations towards the outer edges of the sphere can be due to the fact that the volume of the spherical shells are much greater. Furthermore, molecules on the outer edge of the sphere feel fewer intermolecular forces so they have more freedom to move around because they don’t have to overcome the same amount of potential energy of the intermolecular forces around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11</a:t>
            </a:fld>
            <a:endParaRPr lang="en-US"/>
          </a:p>
        </p:txBody>
      </p:sp>
    </p:spTree>
    <p:extLst>
      <p:ext uri="{BB962C8B-B14F-4D97-AF65-F5344CB8AC3E}">
        <p14:creationId xmlns:p14="http://schemas.microsoft.com/office/powerpoint/2010/main" val="3569602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12</a:t>
            </a:fld>
            <a:endParaRPr lang="en-US"/>
          </a:p>
        </p:txBody>
      </p:sp>
    </p:spTree>
    <p:extLst>
      <p:ext uri="{BB962C8B-B14F-4D97-AF65-F5344CB8AC3E}">
        <p14:creationId xmlns:p14="http://schemas.microsoft.com/office/powerpoint/2010/main" val="283987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by making the size of h small, an approximation can be calculated. Accuracy can be further improved by using the central difference (see below). This alteration to the definition of the derivative still approximates the derivative using the difference between two values of f(x) at points a distance h apart. The only thing that has changed is that the two points are now placed symmetrically around point x. One point is at 0.5h above x and the other is 0.5h below 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we are taking the derivative of a sampled set of data, we do not know the value of the function at x+0.5h or x-0.5h. Thus, the equation must be altered further to fit this situation. By using points in the sample that are 2h apart the central difference method can be applied. The formula for the central difference will now become:</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13</a:t>
            </a:fld>
            <a:endParaRPr lang="en-US"/>
          </a:p>
        </p:txBody>
      </p:sp>
    </p:spTree>
    <p:extLst>
      <p:ext uri="{BB962C8B-B14F-4D97-AF65-F5344CB8AC3E}">
        <p14:creationId xmlns:p14="http://schemas.microsoft.com/office/powerpoint/2010/main" val="1678196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figures depict the change in density with respect to radius of the 2,000 water molecules with each curve representing the system at different temperatures. As with the previous figures, there is a lot of noise within the data so also expressed in the numerical derivative. To decrease the noise, the data can either be smoothed by making the spherical shell widths larger or by increasing the sample size ( in terms of number of data points and number of water molecules). </a:t>
            </a:r>
          </a:p>
          <a:p>
            <a:endParaRPr lang="en-US" dirty="0"/>
          </a:p>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14</a:t>
            </a:fld>
            <a:endParaRPr lang="en-US"/>
          </a:p>
        </p:txBody>
      </p:sp>
    </p:spTree>
    <p:extLst>
      <p:ext uri="{BB962C8B-B14F-4D97-AF65-F5344CB8AC3E}">
        <p14:creationId xmlns:p14="http://schemas.microsoft.com/office/powerpoint/2010/main" val="178910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looking at the figure that specifically looks at the change in density with respect to radius at 300 and 400K there is a interesting observation to note. 300K is expected to have the greatest density and 400 to have the least density. At 300K the molecules have enough kinetic energy to move around but still feel the forces of the hydrogen bonds. However, at 400K the molecules should have a lot of kinetic energy to move into the gaseous phase. </a:t>
            </a:r>
          </a:p>
        </p:txBody>
      </p:sp>
      <p:sp>
        <p:nvSpPr>
          <p:cNvPr id="4" name="Slide Number Placeholder 3"/>
          <p:cNvSpPr>
            <a:spLocks noGrp="1"/>
          </p:cNvSpPr>
          <p:nvPr>
            <p:ph type="sldNum" sz="quarter" idx="10"/>
          </p:nvPr>
        </p:nvSpPr>
        <p:spPr/>
        <p:txBody>
          <a:bodyPr/>
          <a:lstStyle/>
          <a:p>
            <a:fld id="{E71BF0E6-B4B0-4A88-9C8C-B6FD1C3E2062}" type="slidenum">
              <a:rPr lang="en-US" smtClean="0"/>
              <a:t>15</a:t>
            </a:fld>
            <a:endParaRPr lang="en-US"/>
          </a:p>
        </p:txBody>
      </p:sp>
    </p:spTree>
    <p:extLst>
      <p:ext uri="{BB962C8B-B14F-4D97-AF65-F5344CB8AC3E}">
        <p14:creationId xmlns:p14="http://schemas.microsoft.com/office/powerpoint/2010/main" val="3590904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poured a lot of work into this project and I’ve worked hard on it for the last month. IT has become my baby of sorts but there are lots of </a:t>
            </a:r>
            <a:r>
              <a:rPr lang="en-US" dirty="0" err="1"/>
              <a:t>opporturnity</a:t>
            </a:r>
            <a:r>
              <a:rPr lang="en-US" dirty="0"/>
              <a:t> for growth. </a:t>
            </a:r>
          </a:p>
        </p:txBody>
      </p:sp>
      <p:sp>
        <p:nvSpPr>
          <p:cNvPr id="4" name="Slide Number Placeholder 3"/>
          <p:cNvSpPr>
            <a:spLocks noGrp="1"/>
          </p:cNvSpPr>
          <p:nvPr>
            <p:ph type="sldNum" sz="quarter" idx="10"/>
          </p:nvPr>
        </p:nvSpPr>
        <p:spPr/>
        <p:txBody>
          <a:bodyPr/>
          <a:lstStyle/>
          <a:p>
            <a:fld id="{E71BF0E6-B4B0-4A88-9C8C-B6FD1C3E2062}" type="slidenum">
              <a:rPr lang="en-US" smtClean="0"/>
              <a:t>16</a:t>
            </a:fld>
            <a:endParaRPr lang="en-US"/>
          </a:p>
        </p:txBody>
      </p:sp>
    </p:spTree>
    <p:extLst>
      <p:ext uri="{BB962C8B-B14F-4D97-AF65-F5344CB8AC3E}">
        <p14:creationId xmlns:p14="http://schemas.microsoft.com/office/powerpoint/2010/main" val="2259896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for this study lies behind the method and the subject. </a:t>
            </a:r>
          </a:p>
          <a:p>
            <a:r>
              <a:rPr lang="en-US" dirty="0"/>
              <a:t>In the field of chemistry MD is a  perfect method because chemistry is all about studying the behaviors of particles which in our case is molecules. This summer I’ll be doing research with </a:t>
            </a:r>
            <a:r>
              <a:rPr lang="en-US" dirty="0" err="1"/>
              <a:t>johnson</a:t>
            </a:r>
            <a:r>
              <a:rPr lang="en-US" dirty="0"/>
              <a:t> as well and this was a perfect opportunity for me to familiarize myself with the method I’ll be using to study proteins this summer. </a:t>
            </a:r>
          </a:p>
          <a:p>
            <a:endParaRPr lang="en-US" dirty="0"/>
          </a:p>
          <a:p>
            <a:r>
              <a:rPr lang="en-US" dirty="0"/>
              <a:t>And why study water? Well fist of all water is pretty </a:t>
            </a:r>
            <a:r>
              <a:rPr lang="en-US" dirty="0" err="1"/>
              <a:t>freaken</a:t>
            </a:r>
            <a:r>
              <a:rPr lang="en-US" dirty="0"/>
              <a:t> cool. 71% of earths surface, 60 percent of human body, there is no doubt it plays a huge role in nature it deserves all of the attention. But more practically, I could have looked at something really simple as the 2D box with particles in it, but I wanted model something with more </a:t>
            </a:r>
            <a:r>
              <a:rPr lang="en-US" dirty="0" err="1"/>
              <a:t>realistitic</a:t>
            </a:r>
            <a:r>
              <a:rPr lang="en-US" dirty="0"/>
              <a:t>. Water is simple enough to be able to simulate with the tools I had in </a:t>
            </a:r>
            <a:r>
              <a:rPr lang="en-US" dirty="0" err="1"/>
              <a:t>johnsons</a:t>
            </a:r>
            <a:r>
              <a:rPr lang="en-US" dirty="0"/>
              <a:t> lab, but with a lot of meaning because there are a lot of unique properties of water that I wanted to see if I could see them through molecular dynamics simulations.</a:t>
            </a:r>
          </a:p>
        </p:txBody>
      </p:sp>
      <p:sp>
        <p:nvSpPr>
          <p:cNvPr id="4" name="Slide Number Placeholder 3"/>
          <p:cNvSpPr>
            <a:spLocks noGrp="1"/>
          </p:cNvSpPr>
          <p:nvPr>
            <p:ph type="sldNum" sz="quarter" idx="10"/>
          </p:nvPr>
        </p:nvSpPr>
        <p:spPr/>
        <p:txBody>
          <a:bodyPr/>
          <a:lstStyle/>
          <a:p>
            <a:fld id="{E71BF0E6-B4B0-4A88-9C8C-B6FD1C3E2062}" type="slidenum">
              <a:rPr lang="en-US" smtClean="0"/>
              <a:t>2</a:t>
            </a:fld>
            <a:endParaRPr lang="en-US"/>
          </a:p>
        </p:txBody>
      </p:sp>
    </p:spTree>
    <p:extLst>
      <p:ext uri="{BB962C8B-B14F-4D97-AF65-F5344CB8AC3E}">
        <p14:creationId xmlns:p14="http://schemas.microsoft.com/office/powerpoint/2010/main" val="2064866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Molecular dynamics (MD) simulations is a method that uses equations of motion to directly simulate the dynamics of each particle within a system. Up here we have a couple of examples of systems that MD can simulate each increasing in complexity.  So as the system gets more complex, so do the equations of motion for the particles within. </a:t>
            </a:r>
          </a:p>
          <a:p>
            <a:r>
              <a:rPr lang="en-US" sz="1200" b="0" i="0" kern="1200" dirty="0">
                <a:solidFill>
                  <a:schemeClr val="tx1"/>
                </a:solidFill>
                <a:effectLst/>
                <a:latin typeface="+mn-lt"/>
                <a:ea typeface="+mn-ea"/>
                <a:cs typeface="+mn-cs"/>
              </a:rPr>
              <a:t>It can be used to simulate something as simple as a couple of particles in a 2D box, to molecules in 3D or even </a:t>
            </a:r>
            <a:r>
              <a:rPr lang="en-US" sz="1200" b="0" i="0" kern="1200" dirty="0" err="1">
                <a:solidFill>
                  <a:schemeClr val="tx1"/>
                </a:solidFill>
                <a:effectLst/>
                <a:latin typeface="+mn-lt"/>
                <a:ea typeface="+mn-ea"/>
                <a:cs typeface="+mn-cs"/>
              </a:rPr>
              <a:t>protiens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3</a:t>
            </a:fld>
            <a:endParaRPr lang="en-US"/>
          </a:p>
        </p:txBody>
      </p:sp>
    </p:spTree>
    <p:extLst>
      <p:ext uri="{BB962C8B-B14F-4D97-AF65-F5344CB8AC3E}">
        <p14:creationId xmlns:p14="http://schemas.microsoft.com/office/powerpoint/2010/main" val="16056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program called </a:t>
            </a:r>
            <a:r>
              <a:rPr lang="en-US" dirty="0" err="1"/>
              <a:t>openMM</a:t>
            </a:r>
            <a:r>
              <a:rPr lang="en-US" dirty="0"/>
              <a:t> developed by a group from </a:t>
            </a:r>
            <a:r>
              <a:rPr lang="en-US" dirty="0" err="1"/>
              <a:t>standford</a:t>
            </a:r>
            <a:r>
              <a:rPr lang="en-US" dirty="0"/>
              <a:t> to actually run the simulations. The specifics of how MD works is pretty complex so I’ll focus on the important factors that make these simulations possible. </a:t>
            </a:r>
          </a:p>
          <a:p>
            <a:endParaRPr lang="en-US" dirty="0"/>
          </a:p>
          <a:p>
            <a:r>
              <a:rPr lang="en-US" dirty="0"/>
              <a:t>Langevin integrator is simply a method that calculates the positions of the next timestep given initial positions and accelerations. SO this follows the same concepts as the </a:t>
            </a:r>
            <a:r>
              <a:rPr lang="en-US" dirty="0" err="1"/>
              <a:t>euler</a:t>
            </a:r>
            <a:r>
              <a:rPr lang="en-US" dirty="0"/>
              <a:t> and the </a:t>
            </a:r>
            <a:r>
              <a:rPr lang="en-US" dirty="0" err="1"/>
              <a:t>rungakutta</a:t>
            </a:r>
            <a:r>
              <a:rPr lang="en-US" dirty="0"/>
              <a:t> methods that we learned about in class. </a:t>
            </a:r>
          </a:p>
        </p:txBody>
      </p:sp>
      <p:sp>
        <p:nvSpPr>
          <p:cNvPr id="4" name="Slide Number Placeholder 3"/>
          <p:cNvSpPr>
            <a:spLocks noGrp="1"/>
          </p:cNvSpPr>
          <p:nvPr>
            <p:ph type="sldNum" sz="quarter" idx="10"/>
          </p:nvPr>
        </p:nvSpPr>
        <p:spPr/>
        <p:txBody>
          <a:bodyPr/>
          <a:lstStyle/>
          <a:p>
            <a:fld id="{E71BF0E6-B4B0-4A88-9C8C-B6FD1C3E2062}" type="slidenum">
              <a:rPr lang="en-US" smtClean="0"/>
              <a:t>4</a:t>
            </a:fld>
            <a:endParaRPr lang="en-US"/>
          </a:p>
        </p:txBody>
      </p:sp>
    </p:spTree>
    <p:extLst>
      <p:ext uri="{BB962C8B-B14F-4D97-AF65-F5344CB8AC3E}">
        <p14:creationId xmlns:p14="http://schemas.microsoft.com/office/powerpoint/2010/main" val="388425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Verlet</a:t>
            </a:r>
            <a:r>
              <a:rPr lang="en-US" sz="1200" b="0" i="0" kern="1200" dirty="0">
                <a:solidFill>
                  <a:schemeClr val="tx1"/>
                </a:solidFill>
                <a:effectLst/>
                <a:latin typeface="+mn-lt"/>
                <a:ea typeface="+mn-ea"/>
                <a:cs typeface="+mn-cs"/>
              </a:rPr>
              <a:t> method is a numerical method that integrates the Newton’s equations of motion by taking the Taylor expansion in the forward and backward direction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Adding the two equations and simplifying gives a term to calculate the </a:t>
            </a:r>
            <a:r>
              <a:rPr lang="en-US" sz="1200" b="0" i="0" kern="1200" dirty="0" err="1">
                <a:solidFill>
                  <a:schemeClr val="tx1"/>
                </a:solidFill>
                <a:effectLst/>
                <a:latin typeface="+mn-lt"/>
                <a:ea typeface="+mn-ea"/>
                <a:cs typeface="+mn-cs"/>
              </a:rPr>
              <a:t>postition</a:t>
            </a:r>
            <a:r>
              <a:rPr lang="en-US" sz="1200" b="0" i="0" kern="1200" dirty="0">
                <a:solidFill>
                  <a:schemeClr val="tx1"/>
                </a:solidFill>
                <a:effectLst/>
                <a:latin typeface="+mn-lt"/>
                <a:ea typeface="+mn-ea"/>
                <a:cs typeface="+mn-cs"/>
              </a:rPr>
              <a:t> at the next timestep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by using the current time step (</a:t>
            </a:r>
            <a:r>
              <a:rPr lang="en-US" sz="1200" b="0" i="0" u="none" strike="noStrike" kern="1200" dirty="0" err="1">
                <a:solidFill>
                  <a:schemeClr val="tx1"/>
                </a:solidFill>
                <a:effectLst/>
                <a:latin typeface="+mn-lt"/>
                <a:ea typeface="+mn-ea"/>
                <a:cs typeface="+mn-cs"/>
              </a:rPr>
              <a:t>yiyi</a:t>
            </a:r>
            <a:r>
              <a:rPr lang="en-US" sz="1200" b="0" i="0" kern="1200" dirty="0">
                <a:solidFill>
                  <a:schemeClr val="tx1"/>
                </a:solidFill>
                <a:effectLst/>
                <a:latin typeface="+mn-lt"/>
                <a:ea typeface="+mn-ea"/>
                <a:cs typeface="+mn-cs"/>
              </a:rPr>
              <a:t>), the previous time step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and the </a:t>
            </a:r>
            <a:r>
              <a:rPr lang="en-US" sz="1200" b="0" i="0" kern="1200" dirty="0" err="1">
                <a:solidFill>
                  <a:schemeClr val="tx1"/>
                </a:solidFill>
                <a:effectLst/>
                <a:latin typeface="+mn-lt"/>
                <a:ea typeface="+mn-ea"/>
                <a:cs typeface="+mn-cs"/>
              </a:rPr>
              <a:t>accelation</a:t>
            </a:r>
            <a:r>
              <a:rPr lang="en-US" sz="1200" b="0" i="0" kern="1200" dirty="0">
                <a:solidFill>
                  <a:schemeClr val="tx1"/>
                </a:solidFill>
                <a:effectLst/>
                <a:latin typeface="+mn-lt"/>
                <a:ea typeface="+mn-ea"/>
                <a:cs typeface="+mn-cs"/>
              </a:rPr>
              <a:t> of the particle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Unlike the </a:t>
            </a:r>
            <a:r>
              <a:rPr lang="en-US" sz="1200" b="0" i="0" kern="1200" dirty="0" err="1">
                <a:solidFill>
                  <a:schemeClr val="tx1"/>
                </a:solidFill>
                <a:effectLst/>
                <a:latin typeface="+mn-lt"/>
                <a:ea typeface="+mn-ea"/>
                <a:cs typeface="+mn-cs"/>
              </a:rPr>
              <a:t>Verlet</a:t>
            </a:r>
            <a:r>
              <a:rPr lang="en-US" sz="1200" b="0" i="0" kern="1200" dirty="0">
                <a:solidFill>
                  <a:schemeClr val="tx1"/>
                </a:solidFill>
                <a:effectLst/>
                <a:latin typeface="+mn-lt"/>
                <a:ea typeface="+mn-ea"/>
                <a:cs typeface="+mn-cs"/>
              </a:rPr>
              <a:t> method, the Langevin </a:t>
            </a:r>
            <a:r>
              <a:rPr lang="en-US" sz="1200" b="0" i="0" kern="1200" dirty="0" err="1">
                <a:solidFill>
                  <a:schemeClr val="tx1"/>
                </a:solidFill>
                <a:effectLst/>
                <a:latin typeface="+mn-lt"/>
                <a:ea typeface="+mn-ea"/>
                <a:cs typeface="+mn-cs"/>
              </a:rPr>
              <a:t>integrater</a:t>
            </a:r>
            <a:r>
              <a:rPr lang="en-US" sz="1200" b="0" i="0" kern="1200" dirty="0">
                <a:solidFill>
                  <a:schemeClr val="tx1"/>
                </a:solidFill>
                <a:effectLst/>
                <a:latin typeface="+mn-lt"/>
                <a:ea typeface="+mn-ea"/>
                <a:cs typeface="+mn-cs"/>
              </a:rPr>
              <a:t> uses the Langevin equations of motion and these equations have the added ability to control temperature within the system and add friction to the system which is required for the aims of this project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the error term to be an order of </a:t>
            </a:r>
            <a:r>
              <a:rPr lang="en-US" sz="1200" b="0" i="0" u="none" strike="noStrike" kern="1200" dirty="0" err="1">
                <a:solidFill>
                  <a:schemeClr val="tx1"/>
                </a:solidFill>
                <a:effectLst/>
                <a:latin typeface="+mn-lt"/>
                <a:ea typeface="+mn-ea"/>
                <a:cs typeface="+mn-cs"/>
              </a:rPr>
              <a:t>ΔtΔt</a:t>
            </a:r>
            <a:r>
              <a:rPr lang="en-US" sz="1200" b="0" i="0" kern="1200" dirty="0">
                <a:solidFill>
                  <a:schemeClr val="tx1"/>
                </a:solidFill>
                <a:effectLst/>
                <a:latin typeface="+mn-lt"/>
                <a:ea typeface="+mn-ea"/>
                <a:cs typeface="+mn-cs"/>
              </a:rPr>
              <a:t> smaller than the 2nd order Runge-</a:t>
            </a:r>
            <a:r>
              <a:rPr lang="en-US" sz="1200" b="0" i="0" kern="1200" dirty="0" err="1">
                <a:solidFill>
                  <a:schemeClr val="tx1"/>
                </a:solidFill>
                <a:effectLst/>
                <a:latin typeface="+mn-lt"/>
                <a:ea typeface="+mn-ea"/>
                <a:cs typeface="+mn-cs"/>
              </a:rPr>
              <a:t>Kutta</a:t>
            </a:r>
            <a:r>
              <a:rPr lang="en-US" sz="1200" b="0" i="0" kern="1200" dirty="0">
                <a:solidFill>
                  <a:schemeClr val="tx1"/>
                </a:solidFill>
                <a:effectLst/>
                <a:latin typeface="+mn-lt"/>
                <a:ea typeface="+mn-ea"/>
                <a:cs typeface="+mn-cs"/>
              </a:rPr>
              <a:t> method and it avoids the calculation of </a:t>
            </a:r>
            <a:r>
              <a:rPr lang="en-US" sz="1200" b="0" i="0" kern="1200" dirty="0" err="1">
                <a:solidFill>
                  <a:schemeClr val="tx1"/>
                </a:solidFill>
                <a:effectLst/>
                <a:latin typeface="+mn-lt"/>
                <a:ea typeface="+mn-ea"/>
                <a:cs typeface="+mn-cs"/>
              </a:rPr>
              <a:t>dy</a:t>
            </a:r>
            <a:r>
              <a:rPr lang="en-US" sz="1200" b="0" i="0" kern="1200" dirty="0">
                <a:solidFill>
                  <a:schemeClr val="tx1"/>
                </a:solidFill>
                <a:effectLst/>
                <a:latin typeface="+mn-lt"/>
                <a:ea typeface="+mn-ea"/>
                <a:cs typeface="+mn-cs"/>
              </a:rPr>
              <a:t>/dt. Thus, this calculation provides a smaller numerical error while keeping the calculations relatively simple. However, it is important to note that the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needs to be provided by to start the algorithm. This value can be determined via another method such as Euler or Runge-</a:t>
            </a:r>
            <a:r>
              <a:rPr lang="en-US" sz="1200" b="0" i="0" kern="1200" dirty="0" err="1">
                <a:solidFill>
                  <a:schemeClr val="tx1"/>
                </a:solidFill>
                <a:effectLst/>
                <a:latin typeface="+mn-lt"/>
                <a:ea typeface="+mn-ea"/>
                <a:cs typeface="+mn-cs"/>
              </a:rPr>
              <a:t>Kutta</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5</a:t>
            </a:fld>
            <a:endParaRPr lang="en-US"/>
          </a:p>
        </p:txBody>
      </p:sp>
    </p:spTree>
    <p:extLst>
      <p:ext uri="{BB962C8B-B14F-4D97-AF65-F5344CB8AC3E}">
        <p14:creationId xmlns:p14="http://schemas.microsoft.com/office/powerpoint/2010/main" val="363695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 charge to charge interactions are interaction between charged particles. Van der Waal forces are defined as momentary dipoles caused by nearby particles. Dipole-dipole interactions result in the interaction between two dipolar molecules and quadruple interactions exhibit interactions dependent on the </a:t>
            </a:r>
            <a:r>
              <a:rPr lang="en-US" sz="1200" b="0" i="0" kern="1200" dirty="0" err="1">
                <a:solidFill>
                  <a:schemeClr val="tx1"/>
                </a:solidFill>
                <a:effectLst/>
                <a:latin typeface="+mn-lt"/>
                <a:ea typeface="+mn-ea"/>
                <a:cs typeface="+mn-cs"/>
              </a:rPr>
              <a:t>polarizablility</a:t>
            </a:r>
            <a:r>
              <a:rPr lang="en-US" sz="1200" b="0" i="0" kern="1200" dirty="0">
                <a:solidFill>
                  <a:schemeClr val="tx1"/>
                </a:solidFill>
                <a:effectLst/>
                <a:latin typeface="+mn-lt"/>
                <a:ea typeface="+mn-ea"/>
                <a:cs typeface="+mn-cs"/>
              </a:rPr>
              <a:t> of the molecule. </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6</a:t>
            </a:fld>
            <a:endParaRPr lang="en-US"/>
          </a:p>
        </p:txBody>
      </p:sp>
    </p:spTree>
    <p:extLst>
      <p:ext uri="{BB962C8B-B14F-4D97-AF65-F5344CB8AC3E}">
        <p14:creationId xmlns:p14="http://schemas.microsoft.com/office/powerpoint/2010/main" val="42557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t>
            </a:r>
            <a:r>
              <a:rPr lang="en-US" dirty="0" err="1"/>
              <a:t>unqie</a:t>
            </a:r>
            <a:r>
              <a:rPr lang="en-US" dirty="0"/>
              <a:t> properties of water lie behind its structure. </a:t>
            </a:r>
          </a:p>
        </p:txBody>
      </p:sp>
      <p:sp>
        <p:nvSpPr>
          <p:cNvPr id="4" name="Slide Number Placeholder 3"/>
          <p:cNvSpPr>
            <a:spLocks noGrp="1"/>
          </p:cNvSpPr>
          <p:nvPr>
            <p:ph type="sldNum" sz="quarter" idx="10"/>
          </p:nvPr>
        </p:nvSpPr>
        <p:spPr/>
        <p:txBody>
          <a:bodyPr/>
          <a:lstStyle/>
          <a:p>
            <a:fld id="{E71BF0E6-B4B0-4A88-9C8C-B6FD1C3E2062}" type="slidenum">
              <a:rPr lang="en-US" smtClean="0"/>
              <a:t>7</a:t>
            </a:fld>
            <a:endParaRPr lang="en-US"/>
          </a:p>
        </p:txBody>
      </p:sp>
    </p:spTree>
    <p:extLst>
      <p:ext uri="{BB962C8B-B14F-4D97-AF65-F5344CB8AC3E}">
        <p14:creationId xmlns:p14="http://schemas.microsoft.com/office/powerpoint/2010/main" val="223425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and density,</a:t>
            </a:r>
          </a:p>
          <a:p>
            <a:r>
              <a:rPr lang="en-US" dirty="0" err="1"/>
              <a:t>Hydorgen</a:t>
            </a:r>
            <a:r>
              <a:rPr lang="en-US" dirty="0"/>
              <a:t> bonds are the strongest intermolecular </a:t>
            </a:r>
            <a:r>
              <a:rPr lang="en-US" dirty="0" err="1"/>
              <a:t>forses</a:t>
            </a:r>
            <a:r>
              <a:rPr lang="en-US" dirty="0"/>
              <a:t>. In Ice the water </a:t>
            </a:r>
            <a:r>
              <a:rPr lang="en-US" dirty="0" err="1"/>
              <a:t>molecues</a:t>
            </a:r>
            <a:r>
              <a:rPr lang="en-US" dirty="0"/>
              <a:t> assume a crystal structure dictated by a vast network of hydrogen bonds </a:t>
            </a:r>
          </a:p>
          <a:p>
            <a:endParaRPr lang="en-US" dirty="0"/>
          </a:p>
          <a:p>
            <a:r>
              <a:rPr lang="en-US" dirty="0"/>
              <a:t>SO I used MD simulations to simulate water at several different temperatures that contain each phase of water. </a:t>
            </a:r>
          </a:p>
        </p:txBody>
      </p:sp>
      <p:sp>
        <p:nvSpPr>
          <p:cNvPr id="4" name="Slide Number Placeholder 3"/>
          <p:cNvSpPr>
            <a:spLocks noGrp="1"/>
          </p:cNvSpPr>
          <p:nvPr>
            <p:ph type="sldNum" sz="quarter" idx="10"/>
          </p:nvPr>
        </p:nvSpPr>
        <p:spPr/>
        <p:txBody>
          <a:bodyPr/>
          <a:lstStyle/>
          <a:p>
            <a:fld id="{E71BF0E6-B4B0-4A88-9C8C-B6FD1C3E2062}" type="slidenum">
              <a:rPr lang="en-US" smtClean="0"/>
              <a:t>8</a:t>
            </a:fld>
            <a:endParaRPr lang="en-US"/>
          </a:p>
        </p:txBody>
      </p:sp>
    </p:spTree>
    <p:extLst>
      <p:ext uri="{BB962C8B-B14F-4D97-AF65-F5344CB8AC3E}">
        <p14:creationId xmlns:p14="http://schemas.microsoft.com/office/powerpoint/2010/main" val="252342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9</a:t>
            </a:fld>
            <a:endParaRPr lang="en-US"/>
          </a:p>
        </p:txBody>
      </p:sp>
    </p:spTree>
    <p:extLst>
      <p:ext uri="{BB962C8B-B14F-4D97-AF65-F5344CB8AC3E}">
        <p14:creationId xmlns:p14="http://schemas.microsoft.com/office/powerpoint/2010/main" val="253668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769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35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670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5756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7607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0783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8965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7618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704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7977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5/13/2018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103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5/13/2018</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9993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wt.kimiq.com/lewis-dot-diagram-for-water/" TargetMode="External"/><Relationship Id="rId5" Type="http://schemas.openxmlformats.org/officeDocument/2006/relationships/hyperlink" Target="https://alevelbiology.co.uk/notes/water-structure-properties/"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chem.libretexts.org/Textbook_Maps/General_Chemistry_Textbook_Maps/Map:_Chem1_(Lower)/07:_Solids_and_Liquids/7.03:_Hydrogen-Bonding_and_Water" TargetMode="External"/><Relationship Id="rId5" Type="http://schemas.openxmlformats.org/officeDocument/2006/relationships/hyperlink" Target="https://socratic.org/questions/how-is-hydrogen-bonding-among-water-molecules-related-to-the-structure-of-the-wa" TargetMode="Externa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0k_sim">
            <a:hlinkClick r:id="" action="ppaction://media"/>
            <a:extLst>
              <a:ext uri="{FF2B5EF4-FFF2-40B4-BE49-F238E27FC236}">
                <a16:creationId xmlns:a16="http://schemas.microsoft.com/office/drawing/2014/main" id="{8A9B04C4-4BC8-4971-8BCE-50C750140CA1}"/>
              </a:ext>
            </a:extLst>
          </p:cNvPr>
          <p:cNvPicPr>
            <a:picLocks noChangeAspect="1"/>
          </p:cNvPicPr>
          <p:nvPr>
            <a:videoFile r:link="rId1"/>
            <p:extLst>
              <p:ext uri="{DAA4B4D4-6D71-4841-9C94-3DE7FCFB9230}">
                <p14:media xmlns:p14="http://schemas.microsoft.com/office/powerpoint/2010/main" r:embed="rId2">
                  <p14:trim end="27211.2666"/>
                </p14:media>
              </p:ext>
            </p:extLst>
          </p:nvPr>
        </p:nvPicPr>
        <p:blipFill>
          <a:blip r:embed="rId5">
            <a:lum bright="-5000" contrast="-1000"/>
          </a:blip>
          <a:stretch>
            <a:fillRect/>
          </a:stretch>
        </p:blipFill>
        <p:spPr>
          <a:xfrm>
            <a:off x="374848" y="-917687"/>
            <a:ext cx="11166752" cy="8693374"/>
          </a:xfrm>
          <a:prstGeom prst="rect">
            <a:avLst/>
          </a:prstGeom>
        </p:spPr>
      </p:pic>
      <p:sp>
        <p:nvSpPr>
          <p:cNvPr id="2" name="Title 1">
            <a:extLst>
              <a:ext uri="{FF2B5EF4-FFF2-40B4-BE49-F238E27FC236}">
                <a16:creationId xmlns:a16="http://schemas.microsoft.com/office/drawing/2014/main" id="{AB83E501-BE17-432D-8000-610647C83604}"/>
              </a:ext>
            </a:extLst>
          </p:cNvPr>
          <p:cNvSpPr>
            <a:spLocks noGrp="1"/>
          </p:cNvSpPr>
          <p:nvPr>
            <p:ph type="ctrTitle"/>
          </p:nvPr>
        </p:nvSpPr>
        <p:spPr>
          <a:ln>
            <a:noFill/>
          </a:ln>
        </p:spPr>
        <p:txBody>
          <a:bodyPr/>
          <a:lstStyle/>
          <a:p>
            <a:r>
              <a:rPr lang="en-US" dirty="0">
                <a:ln>
                  <a:solidFill>
                    <a:schemeClr val="bg1"/>
                  </a:solidFill>
                </a:ln>
                <a:solidFill>
                  <a:schemeClr val="tx1"/>
                </a:solidFill>
              </a:rPr>
              <a:t>Simulating water</a:t>
            </a:r>
            <a:br>
              <a:rPr lang="en-US" dirty="0">
                <a:ln>
                  <a:solidFill>
                    <a:schemeClr val="bg1"/>
                  </a:solidFill>
                </a:ln>
                <a:solidFill>
                  <a:schemeClr val="tx1"/>
                </a:solidFill>
              </a:rPr>
            </a:br>
            <a:r>
              <a:rPr lang="en-US" dirty="0">
                <a:ln>
                  <a:solidFill>
                    <a:schemeClr val="bg1"/>
                  </a:solidFill>
                </a:ln>
                <a:solidFill>
                  <a:schemeClr val="tx1"/>
                </a:solidFill>
              </a:rPr>
              <a:t>analyzing Density</a:t>
            </a:r>
          </a:p>
        </p:txBody>
      </p:sp>
      <p:sp>
        <p:nvSpPr>
          <p:cNvPr id="3" name="Subtitle 2">
            <a:extLst>
              <a:ext uri="{FF2B5EF4-FFF2-40B4-BE49-F238E27FC236}">
                <a16:creationId xmlns:a16="http://schemas.microsoft.com/office/drawing/2014/main" id="{7B54EA7F-C754-4F17-9BDC-C5C6BE4367F6}"/>
              </a:ext>
            </a:extLst>
          </p:cNvPr>
          <p:cNvSpPr>
            <a:spLocks noGrp="1"/>
          </p:cNvSpPr>
          <p:nvPr>
            <p:ph type="subTitle" idx="1"/>
          </p:nvPr>
        </p:nvSpPr>
        <p:spPr/>
        <p:txBody>
          <a:bodyPr/>
          <a:lstStyle/>
          <a:p>
            <a:r>
              <a:rPr lang="en-US" dirty="0"/>
              <a:t>Asela Chandrasinghe</a:t>
            </a:r>
          </a:p>
        </p:txBody>
      </p:sp>
    </p:spTree>
    <p:extLst>
      <p:ext uri="{BB962C8B-B14F-4D97-AF65-F5344CB8AC3E}">
        <p14:creationId xmlns:p14="http://schemas.microsoft.com/office/powerpoint/2010/main" val="139200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1BE4F8-2653-46CE-8D0A-5613CE54DE60}"/>
              </a:ext>
            </a:extLst>
          </p:cNvPr>
          <p:cNvSpPr>
            <a:spLocks noGrp="1"/>
          </p:cNvSpPr>
          <p:nvPr>
            <p:ph type="title"/>
          </p:nvPr>
        </p:nvSpPr>
        <p:spPr>
          <a:xfrm>
            <a:off x="1444671" y="798973"/>
            <a:ext cx="2961967" cy="1605180"/>
          </a:xfrm>
        </p:spPr>
        <p:txBody>
          <a:bodyPr/>
          <a:lstStyle/>
          <a:p>
            <a:r>
              <a:rPr lang="en-US" dirty="0">
                <a:solidFill>
                  <a:schemeClr val="tx1"/>
                </a:solidFill>
              </a:rPr>
              <a:t>Simulation Setup</a:t>
            </a:r>
          </a:p>
        </p:txBody>
      </p:sp>
      <p:sp>
        <p:nvSpPr>
          <p:cNvPr id="9" name="Text Placeholder 8">
            <a:extLst>
              <a:ext uri="{FF2B5EF4-FFF2-40B4-BE49-F238E27FC236}">
                <a16:creationId xmlns:a16="http://schemas.microsoft.com/office/drawing/2014/main" id="{54F40773-1FF1-421B-A14F-B8E27D72C222}"/>
              </a:ext>
            </a:extLst>
          </p:cNvPr>
          <p:cNvSpPr>
            <a:spLocks noGrp="1"/>
          </p:cNvSpPr>
          <p:nvPr>
            <p:ph type="body" sz="half" idx="2"/>
          </p:nvPr>
        </p:nvSpPr>
        <p:spPr>
          <a:xfrm>
            <a:off x="1444671" y="2404153"/>
            <a:ext cx="2961967" cy="3049519"/>
          </a:xfrm>
        </p:spPr>
        <p:txBody>
          <a:bodyPr>
            <a:normAutofit lnSpcReduction="10000"/>
          </a:bodyPr>
          <a:lstStyle/>
          <a:p>
            <a:pPr marL="285750" indent="-285750">
              <a:buFont typeface="Arial" panose="020B0604020202020204" pitchFamily="34" charset="0"/>
              <a:buChar char="•"/>
            </a:pPr>
            <a:r>
              <a:rPr lang="en-US" dirty="0"/>
              <a:t>2,000 molecules</a:t>
            </a:r>
          </a:p>
          <a:p>
            <a:pPr marL="285750" indent="-285750">
              <a:buFont typeface="Arial" panose="020B0604020202020204" pitchFamily="34" charset="0"/>
              <a:buChar char="•"/>
            </a:pPr>
            <a:r>
              <a:rPr lang="en-US" dirty="0"/>
              <a:t>Annealing in 11,500 time steps</a:t>
            </a:r>
          </a:p>
          <a:p>
            <a:pPr marL="742950" lvl="1" indent="-285750">
              <a:buFont typeface="Arial" panose="020B0604020202020204" pitchFamily="34" charset="0"/>
              <a:buChar char="•"/>
            </a:pPr>
            <a:r>
              <a:rPr lang="en-US" dirty="0"/>
              <a:t>2,000 steps at 300K</a:t>
            </a:r>
          </a:p>
          <a:p>
            <a:pPr marL="742950" lvl="1" indent="-285750">
              <a:buFont typeface="Arial" panose="020B0604020202020204" pitchFamily="34" charset="0"/>
              <a:buChar char="•"/>
            </a:pPr>
            <a:r>
              <a:rPr lang="en-US" dirty="0"/>
              <a:t>500 steps at each temp going down</a:t>
            </a:r>
          </a:p>
          <a:p>
            <a:pPr marL="285750" indent="-285750">
              <a:buFont typeface="Arial" panose="020B0604020202020204" pitchFamily="34" charset="0"/>
              <a:buChar char="•"/>
            </a:pPr>
            <a:r>
              <a:rPr lang="en-US" dirty="0"/>
              <a:t>Equilibrate 1,000</a:t>
            </a:r>
          </a:p>
          <a:p>
            <a:pPr marL="285750" indent="-285750">
              <a:buFont typeface="Arial" panose="020B0604020202020204" pitchFamily="34" charset="0"/>
              <a:buChar char="•"/>
            </a:pPr>
            <a:r>
              <a:rPr lang="en-US" dirty="0"/>
              <a:t>Collect every 40 steps for 4,000 steps (160 samples)</a:t>
            </a:r>
          </a:p>
          <a:p>
            <a:endParaRPr lang="en-US" dirty="0"/>
          </a:p>
        </p:txBody>
      </p:sp>
      <p:pic>
        <p:nvPicPr>
          <p:cNvPr id="10" name="Content Placeholder 9">
            <a:extLst>
              <a:ext uri="{FF2B5EF4-FFF2-40B4-BE49-F238E27FC236}">
                <a16:creationId xmlns:a16="http://schemas.microsoft.com/office/drawing/2014/main" id="{7B7A89D7-D12D-4B1D-8B0B-F268714BA39F}"/>
              </a:ext>
            </a:extLst>
          </p:cNvPr>
          <p:cNvPicPr>
            <a:picLocks noGrp="1" noChangeAspect="1"/>
          </p:cNvPicPr>
          <p:nvPr>
            <p:ph idx="1"/>
          </p:nvPr>
        </p:nvPicPr>
        <p:blipFill>
          <a:blip r:embed="rId2"/>
          <a:stretch>
            <a:fillRect/>
          </a:stretch>
        </p:blipFill>
        <p:spPr>
          <a:xfrm>
            <a:off x="4778876" y="2582206"/>
            <a:ext cx="6932930" cy="2871466"/>
          </a:xfrm>
          <a:prstGeom prst="rect">
            <a:avLst/>
          </a:prstGeom>
        </p:spPr>
      </p:pic>
      <p:pic>
        <p:nvPicPr>
          <p:cNvPr id="5" name="Picture 4">
            <a:extLst>
              <a:ext uri="{FF2B5EF4-FFF2-40B4-BE49-F238E27FC236}">
                <a16:creationId xmlns:a16="http://schemas.microsoft.com/office/drawing/2014/main" id="{C29300DE-8F85-4D59-8326-428798ABECDB}"/>
              </a:ext>
            </a:extLst>
          </p:cNvPr>
          <p:cNvPicPr>
            <a:picLocks noChangeAspect="1"/>
          </p:cNvPicPr>
          <p:nvPr/>
        </p:nvPicPr>
        <p:blipFill rotWithShape="1">
          <a:blip r:embed="rId3"/>
          <a:srcRect t="7550" b="11955"/>
          <a:stretch/>
        </p:blipFill>
        <p:spPr>
          <a:xfrm>
            <a:off x="7126137" y="288757"/>
            <a:ext cx="2607945" cy="2115395"/>
          </a:xfrm>
          <a:prstGeom prst="rect">
            <a:avLst/>
          </a:prstGeom>
        </p:spPr>
      </p:pic>
    </p:spTree>
    <p:extLst>
      <p:ext uri="{BB962C8B-B14F-4D97-AF65-F5344CB8AC3E}">
        <p14:creationId xmlns:p14="http://schemas.microsoft.com/office/powerpoint/2010/main" val="43196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B972-9E62-4A73-8B62-1F4EC58245AD}"/>
              </a:ext>
            </a:extLst>
          </p:cNvPr>
          <p:cNvSpPr>
            <a:spLocks noGrp="1"/>
          </p:cNvSpPr>
          <p:nvPr>
            <p:ph type="title"/>
          </p:nvPr>
        </p:nvSpPr>
        <p:spPr/>
        <p:txBody>
          <a:bodyPr/>
          <a:lstStyle/>
          <a:p>
            <a:r>
              <a:rPr lang="en-US" dirty="0">
                <a:solidFill>
                  <a:schemeClr val="tx1"/>
                </a:solidFill>
              </a:rPr>
              <a:t>Results</a:t>
            </a:r>
          </a:p>
        </p:txBody>
      </p:sp>
      <p:pic>
        <p:nvPicPr>
          <p:cNvPr id="6" name="Content Placeholder 5">
            <a:extLst>
              <a:ext uri="{FF2B5EF4-FFF2-40B4-BE49-F238E27FC236}">
                <a16:creationId xmlns:a16="http://schemas.microsoft.com/office/drawing/2014/main" id="{4492AA8E-A3FB-45C7-A241-8C4904989E84}"/>
              </a:ext>
            </a:extLst>
          </p:cNvPr>
          <p:cNvPicPr>
            <a:picLocks noGrp="1" noChangeAspect="1"/>
          </p:cNvPicPr>
          <p:nvPr>
            <p:ph idx="1"/>
          </p:nvPr>
        </p:nvPicPr>
        <p:blipFill>
          <a:blip r:embed="rId3"/>
          <a:stretch>
            <a:fillRect/>
          </a:stretch>
        </p:blipFill>
        <p:spPr>
          <a:xfrm>
            <a:off x="1940087" y="2016125"/>
            <a:ext cx="8313413" cy="3449638"/>
          </a:xfrm>
          <a:prstGeom prst="rect">
            <a:avLst/>
          </a:prstGeom>
        </p:spPr>
      </p:pic>
    </p:spTree>
    <p:extLst>
      <p:ext uri="{BB962C8B-B14F-4D97-AF65-F5344CB8AC3E}">
        <p14:creationId xmlns:p14="http://schemas.microsoft.com/office/powerpoint/2010/main" val="2708537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9ED402D-F25A-4347-9B5A-7939B272D97E}"/>
              </a:ext>
            </a:extLst>
          </p:cNvPr>
          <p:cNvPicPr>
            <a:picLocks noGrp="1" noChangeAspect="1"/>
          </p:cNvPicPr>
          <p:nvPr>
            <p:ph idx="1"/>
          </p:nvPr>
        </p:nvPicPr>
        <p:blipFill>
          <a:blip r:embed="rId3"/>
          <a:stretch>
            <a:fillRect/>
          </a:stretch>
        </p:blipFill>
        <p:spPr>
          <a:xfrm>
            <a:off x="1949015" y="2016125"/>
            <a:ext cx="8295558" cy="3449638"/>
          </a:xfrm>
          <a:prstGeom prst="rect">
            <a:avLst/>
          </a:prstGeom>
        </p:spPr>
      </p:pic>
    </p:spTree>
    <p:extLst>
      <p:ext uri="{BB962C8B-B14F-4D97-AF65-F5344CB8AC3E}">
        <p14:creationId xmlns:p14="http://schemas.microsoft.com/office/powerpoint/2010/main" val="37534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159D70-7B13-421F-95B0-376434AB3785}"/>
              </a:ext>
            </a:extLst>
          </p:cNvPr>
          <p:cNvSpPr>
            <a:spLocks noGrp="1"/>
          </p:cNvSpPr>
          <p:nvPr>
            <p:ph type="title"/>
          </p:nvPr>
        </p:nvSpPr>
        <p:spPr/>
        <p:txBody>
          <a:bodyPr/>
          <a:lstStyle/>
          <a:p>
            <a:r>
              <a:rPr lang="en-US" dirty="0">
                <a:solidFill>
                  <a:schemeClr val="tx1"/>
                </a:solidFill>
              </a:rPr>
              <a:t>Numerical Method</a:t>
            </a:r>
            <a:br>
              <a:rPr lang="en-US" dirty="0">
                <a:solidFill>
                  <a:schemeClr val="tx1"/>
                </a:solidFill>
              </a:rPr>
            </a:br>
            <a:r>
              <a:rPr lang="en-US" dirty="0">
                <a:solidFill>
                  <a:schemeClr val="tx1"/>
                </a:solidFill>
              </a:rPr>
              <a:t>numerical derivative</a:t>
            </a:r>
          </a:p>
        </p:txBody>
      </p:sp>
      <p:pic>
        <p:nvPicPr>
          <p:cNvPr id="10" name="Content Placeholder 9">
            <a:extLst>
              <a:ext uri="{FF2B5EF4-FFF2-40B4-BE49-F238E27FC236}">
                <a16:creationId xmlns:a16="http://schemas.microsoft.com/office/drawing/2014/main" id="{2DD5DDF3-C3AE-4F2E-BC5D-D08B03A77816}"/>
              </a:ext>
            </a:extLst>
          </p:cNvPr>
          <p:cNvPicPr>
            <a:picLocks noGrp="1" noChangeAspect="1"/>
          </p:cNvPicPr>
          <p:nvPr>
            <p:ph idx="1"/>
          </p:nvPr>
        </p:nvPicPr>
        <p:blipFill>
          <a:blip r:embed="rId3"/>
          <a:stretch>
            <a:fillRect/>
          </a:stretch>
        </p:blipFill>
        <p:spPr>
          <a:xfrm>
            <a:off x="2235751" y="2581005"/>
            <a:ext cx="3139069" cy="847995"/>
          </a:xfrm>
          <a:prstGeom prst="rect">
            <a:avLst/>
          </a:prstGeom>
        </p:spPr>
      </p:pic>
      <p:pic>
        <p:nvPicPr>
          <p:cNvPr id="11" name="Picture 10">
            <a:extLst>
              <a:ext uri="{FF2B5EF4-FFF2-40B4-BE49-F238E27FC236}">
                <a16:creationId xmlns:a16="http://schemas.microsoft.com/office/drawing/2014/main" id="{ED49A07E-27FF-4D2D-8DB4-217DFC4B11BE}"/>
              </a:ext>
            </a:extLst>
          </p:cNvPr>
          <p:cNvPicPr>
            <a:picLocks noChangeAspect="1"/>
          </p:cNvPicPr>
          <p:nvPr/>
        </p:nvPicPr>
        <p:blipFill>
          <a:blip r:embed="rId4"/>
          <a:stretch>
            <a:fillRect/>
          </a:stretch>
        </p:blipFill>
        <p:spPr>
          <a:xfrm>
            <a:off x="2235752" y="4327440"/>
            <a:ext cx="3139068" cy="923255"/>
          </a:xfrm>
          <a:prstGeom prst="rect">
            <a:avLst/>
          </a:prstGeom>
        </p:spPr>
      </p:pic>
      <p:sp>
        <p:nvSpPr>
          <p:cNvPr id="12" name="TextBox 11">
            <a:extLst>
              <a:ext uri="{FF2B5EF4-FFF2-40B4-BE49-F238E27FC236}">
                <a16:creationId xmlns:a16="http://schemas.microsoft.com/office/drawing/2014/main" id="{3F00BA4A-5155-4B8A-A4CC-783832AEB463}"/>
              </a:ext>
            </a:extLst>
          </p:cNvPr>
          <p:cNvSpPr txBox="1"/>
          <p:nvPr/>
        </p:nvSpPr>
        <p:spPr>
          <a:xfrm>
            <a:off x="2590014" y="2149196"/>
            <a:ext cx="2430546" cy="369332"/>
          </a:xfrm>
          <a:prstGeom prst="rect">
            <a:avLst/>
          </a:prstGeom>
          <a:noFill/>
        </p:spPr>
        <p:txBody>
          <a:bodyPr wrap="square" rtlCol="0">
            <a:spAutoFit/>
          </a:bodyPr>
          <a:lstStyle/>
          <a:p>
            <a:r>
              <a:rPr lang="en-US" dirty="0">
                <a:solidFill>
                  <a:schemeClr val="accent1">
                    <a:lumMod val="60000"/>
                    <a:lumOff val="40000"/>
                  </a:schemeClr>
                </a:solidFill>
              </a:rPr>
              <a:t>Derivative Definition</a:t>
            </a:r>
          </a:p>
        </p:txBody>
      </p:sp>
      <p:sp>
        <p:nvSpPr>
          <p:cNvPr id="13" name="TextBox 12">
            <a:extLst>
              <a:ext uri="{FF2B5EF4-FFF2-40B4-BE49-F238E27FC236}">
                <a16:creationId xmlns:a16="http://schemas.microsoft.com/office/drawing/2014/main" id="{E9D50B7B-F957-4F85-88B1-34FCEAF596C7}"/>
              </a:ext>
            </a:extLst>
          </p:cNvPr>
          <p:cNvSpPr txBox="1"/>
          <p:nvPr/>
        </p:nvSpPr>
        <p:spPr>
          <a:xfrm>
            <a:off x="2111993" y="3822022"/>
            <a:ext cx="3386583" cy="369332"/>
          </a:xfrm>
          <a:prstGeom prst="rect">
            <a:avLst/>
          </a:prstGeom>
          <a:noFill/>
        </p:spPr>
        <p:txBody>
          <a:bodyPr wrap="square" rtlCol="0">
            <a:spAutoFit/>
          </a:bodyPr>
          <a:lstStyle/>
          <a:p>
            <a:r>
              <a:rPr lang="en-US" dirty="0">
                <a:solidFill>
                  <a:schemeClr val="accent1">
                    <a:lumMod val="60000"/>
                    <a:lumOff val="40000"/>
                  </a:schemeClr>
                </a:solidFill>
              </a:rPr>
              <a:t>Numerical Derivative Applied </a:t>
            </a:r>
          </a:p>
        </p:txBody>
      </p:sp>
      <p:pic>
        <p:nvPicPr>
          <p:cNvPr id="14" name="Picture 13">
            <a:extLst>
              <a:ext uri="{FF2B5EF4-FFF2-40B4-BE49-F238E27FC236}">
                <a16:creationId xmlns:a16="http://schemas.microsoft.com/office/drawing/2014/main" id="{A64C6410-F871-47D7-9BB5-BE32A45B9695}"/>
              </a:ext>
            </a:extLst>
          </p:cNvPr>
          <p:cNvPicPr>
            <a:picLocks noChangeAspect="1"/>
          </p:cNvPicPr>
          <p:nvPr/>
        </p:nvPicPr>
        <p:blipFill>
          <a:blip r:embed="rId5"/>
          <a:stretch>
            <a:fillRect/>
          </a:stretch>
        </p:blipFill>
        <p:spPr>
          <a:xfrm>
            <a:off x="6809358" y="2581005"/>
            <a:ext cx="3489291" cy="847995"/>
          </a:xfrm>
          <a:prstGeom prst="rect">
            <a:avLst/>
          </a:prstGeom>
        </p:spPr>
      </p:pic>
      <p:sp>
        <p:nvSpPr>
          <p:cNvPr id="15" name="TextBox 14">
            <a:extLst>
              <a:ext uri="{FF2B5EF4-FFF2-40B4-BE49-F238E27FC236}">
                <a16:creationId xmlns:a16="http://schemas.microsoft.com/office/drawing/2014/main" id="{D2E6E9EA-A2D8-4E65-9328-D0A4BB803AE6}"/>
              </a:ext>
            </a:extLst>
          </p:cNvPr>
          <p:cNvSpPr txBox="1"/>
          <p:nvPr/>
        </p:nvSpPr>
        <p:spPr>
          <a:xfrm>
            <a:off x="7472258" y="2149196"/>
            <a:ext cx="2163489" cy="369332"/>
          </a:xfrm>
          <a:prstGeom prst="rect">
            <a:avLst/>
          </a:prstGeom>
          <a:noFill/>
        </p:spPr>
        <p:txBody>
          <a:bodyPr wrap="square" rtlCol="0">
            <a:spAutoFit/>
          </a:bodyPr>
          <a:lstStyle/>
          <a:p>
            <a:r>
              <a:rPr lang="en-US" dirty="0">
                <a:solidFill>
                  <a:schemeClr val="accent1">
                    <a:lumMod val="60000"/>
                    <a:lumOff val="40000"/>
                  </a:schemeClr>
                </a:solidFill>
              </a:rPr>
              <a:t>Central Difference</a:t>
            </a:r>
          </a:p>
        </p:txBody>
      </p:sp>
      <p:sp>
        <p:nvSpPr>
          <p:cNvPr id="2" name="TextBox 1">
            <a:extLst>
              <a:ext uri="{FF2B5EF4-FFF2-40B4-BE49-F238E27FC236}">
                <a16:creationId xmlns:a16="http://schemas.microsoft.com/office/drawing/2014/main" id="{BB1DA3BB-4EBE-49AB-8048-0360CEFB46B5}"/>
              </a:ext>
            </a:extLst>
          </p:cNvPr>
          <p:cNvSpPr txBox="1"/>
          <p:nvPr/>
        </p:nvSpPr>
        <p:spPr>
          <a:xfrm>
            <a:off x="6809358" y="3745157"/>
            <a:ext cx="3489291" cy="2308324"/>
          </a:xfrm>
          <a:prstGeom prst="rect">
            <a:avLst/>
          </a:prstGeom>
          <a:noFill/>
        </p:spPr>
        <p:txBody>
          <a:bodyPr wrap="square" rtlCol="0">
            <a:spAutoFit/>
          </a:bodyPr>
          <a:lstStyle/>
          <a:p>
            <a:pPr marL="571500" indent="-571500">
              <a:buFont typeface="Symbol" panose="05050102010706020507" pitchFamily="18" charset="2"/>
              <a:buChar char="r"/>
            </a:pPr>
            <a:r>
              <a:rPr lang="en-US" sz="3600" dirty="0">
                <a:latin typeface="Symbol" panose="05050102010706020507" pitchFamily="18" charset="2"/>
              </a:rPr>
              <a:t>=</a:t>
            </a:r>
            <a:r>
              <a:rPr lang="en-US" sz="3600" dirty="0">
                <a:latin typeface="+mj-lt"/>
              </a:rPr>
              <a:t> density</a:t>
            </a:r>
          </a:p>
          <a:p>
            <a:r>
              <a:rPr lang="en-US" sz="3600" dirty="0">
                <a:latin typeface="+mj-lt"/>
              </a:rPr>
              <a:t>r   = radius</a:t>
            </a:r>
          </a:p>
          <a:p>
            <a:r>
              <a:rPr lang="en-US" sz="3600" dirty="0">
                <a:latin typeface="+mj-lt"/>
              </a:rPr>
              <a:t>h   = width of spherical shell</a:t>
            </a:r>
            <a:endParaRPr lang="en-US" sz="3600" dirty="0">
              <a:latin typeface="Symbol" panose="05050102010706020507" pitchFamily="18" charset="2"/>
            </a:endParaRPr>
          </a:p>
        </p:txBody>
      </p:sp>
    </p:spTree>
    <p:extLst>
      <p:ext uri="{BB962C8B-B14F-4D97-AF65-F5344CB8AC3E}">
        <p14:creationId xmlns:p14="http://schemas.microsoft.com/office/powerpoint/2010/main" val="4044916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BF85404-0DDF-4EF7-A07F-E16A079A32C8}"/>
              </a:ext>
            </a:extLst>
          </p:cNvPr>
          <p:cNvPicPr>
            <a:picLocks noGrp="1" noChangeAspect="1"/>
          </p:cNvPicPr>
          <p:nvPr>
            <p:ph idx="1"/>
          </p:nvPr>
        </p:nvPicPr>
        <p:blipFill>
          <a:blip r:embed="rId3"/>
          <a:stretch>
            <a:fillRect/>
          </a:stretch>
        </p:blipFill>
        <p:spPr>
          <a:xfrm>
            <a:off x="1553190" y="2016125"/>
            <a:ext cx="9087207" cy="3449638"/>
          </a:xfrm>
          <a:prstGeom prst="rect">
            <a:avLst/>
          </a:prstGeom>
        </p:spPr>
      </p:pic>
    </p:spTree>
    <p:extLst>
      <p:ext uri="{BB962C8B-B14F-4D97-AF65-F5344CB8AC3E}">
        <p14:creationId xmlns:p14="http://schemas.microsoft.com/office/powerpoint/2010/main" val="142211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9E71-A768-4073-9E2D-E2D994A2214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5CE4926-BFF7-4F2A-9CB8-63F613534EC4}"/>
              </a:ext>
            </a:extLst>
          </p:cNvPr>
          <p:cNvPicPr>
            <a:picLocks noGrp="1" noChangeAspect="1"/>
          </p:cNvPicPr>
          <p:nvPr>
            <p:ph idx="1"/>
          </p:nvPr>
        </p:nvPicPr>
        <p:blipFill>
          <a:blip r:embed="rId3"/>
          <a:stretch>
            <a:fillRect/>
          </a:stretch>
        </p:blipFill>
        <p:spPr>
          <a:xfrm>
            <a:off x="1748598" y="2016125"/>
            <a:ext cx="8696392" cy="3449638"/>
          </a:xfrm>
          <a:prstGeom prst="rect">
            <a:avLst/>
          </a:prstGeom>
        </p:spPr>
      </p:pic>
    </p:spTree>
    <p:extLst>
      <p:ext uri="{BB962C8B-B14F-4D97-AF65-F5344CB8AC3E}">
        <p14:creationId xmlns:p14="http://schemas.microsoft.com/office/powerpoint/2010/main" val="275766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DE61-E8F3-45F9-A553-9A982C712A11}"/>
              </a:ext>
            </a:extLst>
          </p:cNvPr>
          <p:cNvSpPr>
            <a:spLocks noGrp="1"/>
          </p:cNvSpPr>
          <p:nvPr>
            <p:ph type="title"/>
          </p:nvPr>
        </p:nvSpPr>
        <p:spPr/>
        <p:txBody>
          <a:bodyPr/>
          <a:lstStyle/>
          <a:p>
            <a:r>
              <a:rPr lang="en-US" dirty="0">
                <a:solidFill>
                  <a:schemeClr val="tx1"/>
                </a:solidFill>
              </a:rPr>
              <a:t>Future work</a:t>
            </a:r>
          </a:p>
        </p:txBody>
      </p:sp>
      <p:sp>
        <p:nvSpPr>
          <p:cNvPr id="3" name="Content Placeholder 2">
            <a:extLst>
              <a:ext uri="{FF2B5EF4-FFF2-40B4-BE49-F238E27FC236}">
                <a16:creationId xmlns:a16="http://schemas.microsoft.com/office/drawing/2014/main" id="{F00A6EAA-4A75-44B1-88DA-CE58794B059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1216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0E9D-A0BF-4408-9783-793871CA323F}"/>
              </a:ext>
            </a:extLst>
          </p:cNvPr>
          <p:cNvSpPr>
            <a:spLocks noGrp="1"/>
          </p:cNvSpPr>
          <p:nvPr>
            <p:ph type="title"/>
          </p:nvPr>
        </p:nvSpPr>
        <p:spPr/>
        <p:txBody>
          <a:bodyPr/>
          <a:lstStyle/>
          <a:p>
            <a:r>
              <a:rPr lang="en-US" dirty="0">
                <a:solidFill>
                  <a:schemeClr val="tx1"/>
                </a:solidFill>
              </a:rPr>
              <a:t>Work Cited</a:t>
            </a:r>
          </a:p>
        </p:txBody>
      </p:sp>
      <p:sp>
        <p:nvSpPr>
          <p:cNvPr id="3" name="Content Placeholder 2">
            <a:extLst>
              <a:ext uri="{FF2B5EF4-FFF2-40B4-BE49-F238E27FC236}">
                <a16:creationId xmlns:a16="http://schemas.microsoft.com/office/drawing/2014/main" id="{6C0D925B-1BF5-4D20-A8AB-ED2C89DCCAFD}"/>
              </a:ext>
            </a:extLst>
          </p:cNvPr>
          <p:cNvSpPr>
            <a:spLocks noGrp="1"/>
          </p:cNvSpPr>
          <p:nvPr>
            <p:ph idx="1"/>
          </p:nvPr>
        </p:nvSpPr>
        <p:spPr/>
        <p:txBody>
          <a:bodyPr>
            <a:normAutofit fontScale="62500" lnSpcReduction="20000"/>
          </a:bodyPr>
          <a:lstStyle/>
          <a:p>
            <a:pPr marL="457200" indent="-457200">
              <a:buFont typeface="+mj-lt"/>
              <a:buAutoNum type="arabicPeriod"/>
            </a:pPr>
            <a:r>
              <a:rPr lang="en-US" dirty="0"/>
              <a:t>Atkins, P. Physical Chemistry: Thermodynamics, structure, and change; Macmillan Higher Education: 2014; .</a:t>
            </a:r>
          </a:p>
          <a:p>
            <a:pPr marL="457200" indent="-457200">
              <a:buFont typeface="+mj-lt"/>
              <a:buAutoNum type="arabicPeriod"/>
            </a:pPr>
            <a:r>
              <a:rPr lang="en-US" dirty="0"/>
              <a:t>Ponder, J. W.; Wu, C.; Ren, P.; </a:t>
            </a:r>
            <a:r>
              <a:rPr lang="en-US" dirty="0" err="1"/>
              <a:t>Pande</a:t>
            </a:r>
            <a:r>
              <a:rPr lang="en-US" dirty="0"/>
              <a:t>, V. S.; </a:t>
            </a:r>
            <a:r>
              <a:rPr lang="en-US" dirty="0" err="1"/>
              <a:t>Chodera</a:t>
            </a:r>
            <a:r>
              <a:rPr lang="en-US" dirty="0"/>
              <a:t>, J. D.; </a:t>
            </a:r>
            <a:r>
              <a:rPr lang="en-US" dirty="0" err="1"/>
              <a:t>Schnieders</a:t>
            </a:r>
            <a:r>
              <a:rPr lang="en-US" dirty="0"/>
              <a:t>, M. J.; Haque, I.; Mobley, D. L.; Lambrecht, D. S.; </a:t>
            </a:r>
            <a:r>
              <a:rPr lang="en-US" dirty="0" err="1"/>
              <a:t>DiStasio</a:t>
            </a:r>
            <a:r>
              <a:rPr lang="en-US" dirty="0"/>
              <a:t> Jr, R. A. Current status of the AMOEBA polarizable force field. The journal of physical chemistry B 2010, 114, 2549-2564.</a:t>
            </a:r>
          </a:p>
          <a:p>
            <a:pPr marL="457200" indent="-457200">
              <a:buFont typeface="+mj-lt"/>
              <a:buAutoNum type="arabicPeriod"/>
            </a:pPr>
            <a:r>
              <a:rPr lang="en-US" dirty="0"/>
              <a:t>Schiller, U. D. An overview of integration schemes for molecular dynamics simulations. Lecture note 2008.</a:t>
            </a:r>
          </a:p>
          <a:p>
            <a:pPr marL="457200" indent="-457200">
              <a:buFont typeface="+mj-lt"/>
              <a:buAutoNum type="arabicPeriod"/>
            </a:pPr>
            <a:r>
              <a:rPr lang="en-US" dirty="0"/>
              <a:t>Giordano, N. J. Computational physics; Pearson Education India: 2006; .</a:t>
            </a:r>
          </a:p>
          <a:p>
            <a:pPr marL="457200" indent="-457200">
              <a:buFont typeface="+mj-lt"/>
              <a:buAutoNum type="arabicPeriod"/>
            </a:pPr>
            <a:r>
              <a:rPr lang="en-US" dirty="0"/>
              <a:t>Eastman, P.; </a:t>
            </a:r>
            <a:r>
              <a:rPr lang="en-US" dirty="0" err="1"/>
              <a:t>Swails</a:t>
            </a:r>
            <a:r>
              <a:rPr lang="en-US" dirty="0"/>
              <a:t>, J.; </a:t>
            </a:r>
            <a:r>
              <a:rPr lang="en-US" dirty="0" err="1"/>
              <a:t>Chodera</a:t>
            </a:r>
            <a:r>
              <a:rPr lang="en-US" dirty="0"/>
              <a:t>, J. D.; </a:t>
            </a:r>
            <a:r>
              <a:rPr lang="en-US" dirty="0" err="1"/>
              <a:t>McGibbon</a:t>
            </a:r>
            <a:r>
              <a:rPr lang="en-US" dirty="0"/>
              <a:t>, R. T.; Zhao, Y.; Beauchamp, K. A.; Wang, L.; </a:t>
            </a:r>
            <a:r>
              <a:rPr lang="en-US" dirty="0" err="1"/>
              <a:t>Simmonett</a:t>
            </a:r>
            <a:r>
              <a:rPr lang="en-US" dirty="0"/>
              <a:t>, A. C.; Harrigan, M. P.; Stern, C. D. </a:t>
            </a:r>
            <a:r>
              <a:rPr lang="en-US" dirty="0" err="1"/>
              <a:t>OpenMM</a:t>
            </a:r>
            <a:r>
              <a:rPr lang="en-US" dirty="0"/>
              <a:t> 7: rapid development of high performance algorithms for molecular dynamics. </a:t>
            </a:r>
            <a:r>
              <a:rPr lang="en-US" dirty="0" err="1"/>
              <a:t>PLoS</a:t>
            </a:r>
            <a:r>
              <a:rPr lang="en-US" dirty="0"/>
              <a:t> computational biology 2017, 13, e1005659.</a:t>
            </a:r>
          </a:p>
          <a:p>
            <a:pPr marL="457200" indent="-457200">
              <a:buFont typeface="+mj-lt"/>
              <a:buAutoNum type="arabicPeriod"/>
            </a:pPr>
            <a:r>
              <a:rPr lang="en-US" dirty="0"/>
              <a:t>Perlman, H.; USGS. The water in you https://water.usgs.gov/edu/propertyyou.html (accessed May 12, 2018).</a:t>
            </a:r>
          </a:p>
          <a:p>
            <a:pPr marL="457200" indent="-457200">
              <a:buFont typeface="+mj-lt"/>
              <a:buAutoNum type="arabicPeriod"/>
            </a:pPr>
            <a:r>
              <a:rPr lang="en-US" dirty="0"/>
              <a:t>Martinez, L.; Andrade, R.; </a:t>
            </a:r>
            <a:r>
              <a:rPr lang="en-US" dirty="0" err="1"/>
              <a:t>Birgin</a:t>
            </a:r>
            <a:r>
              <a:rPr lang="en-US" dirty="0"/>
              <a:t>, E. G.; Martinez, J. M. PACKMOL: a package for building initial configurations for molecular dynamics simulations. Journal of computational chemistry 2009, 30, 2157-2164.</a:t>
            </a:r>
          </a:p>
        </p:txBody>
      </p:sp>
    </p:spTree>
    <p:extLst>
      <p:ext uri="{BB962C8B-B14F-4D97-AF65-F5344CB8AC3E}">
        <p14:creationId xmlns:p14="http://schemas.microsoft.com/office/powerpoint/2010/main" val="252998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EC06-8686-4E8E-BE1F-E56D05B3BBEB}"/>
              </a:ext>
            </a:extLst>
          </p:cNvPr>
          <p:cNvSpPr>
            <a:spLocks noGrp="1"/>
          </p:cNvSpPr>
          <p:nvPr>
            <p:ph type="title"/>
          </p:nvPr>
        </p:nvSpPr>
        <p:spPr/>
        <p:txBody>
          <a:bodyPr/>
          <a:lstStyle/>
          <a:p>
            <a:r>
              <a:rPr lang="en-US" dirty="0">
                <a:solidFill>
                  <a:schemeClr val="tx1"/>
                </a:solidFill>
              </a:rPr>
              <a:t>Acknowledgements</a:t>
            </a:r>
          </a:p>
        </p:txBody>
      </p:sp>
      <p:sp>
        <p:nvSpPr>
          <p:cNvPr id="3" name="Content Placeholder 2">
            <a:extLst>
              <a:ext uri="{FF2B5EF4-FFF2-40B4-BE49-F238E27FC236}">
                <a16:creationId xmlns:a16="http://schemas.microsoft.com/office/drawing/2014/main" id="{DCCD945B-84C8-4ABD-904A-4BC5AE6DD914}"/>
              </a:ext>
            </a:extLst>
          </p:cNvPr>
          <p:cNvSpPr>
            <a:spLocks noGrp="1"/>
          </p:cNvSpPr>
          <p:nvPr>
            <p:ph idx="1"/>
          </p:nvPr>
        </p:nvSpPr>
        <p:spPr/>
        <p:txBody>
          <a:bodyPr/>
          <a:lstStyle/>
          <a:p>
            <a:r>
              <a:rPr lang="en-US" dirty="0"/>
              <a:t>Dr. Kevin Johnson</a:t>
            </a:r>
          </a:p>
          <a:p>
            <a:r>
              <a:rPr lang="en-US" dirty="0"/>
              <a:t>Dr. Danielle McDermott</a:t>
            </a:r>
          </a:p>
          <a:p>
            <a:endParaRPr lang="en-US" dirty="0"/>
          </a:p>
        </p:txBody>
      </p:sp>
    </p:spTree>
    <p:extLst>
      <p:ext uri="{BB962C8B-B14F-4D97-AF65-F5344CB8AC3E}">
        <p14:creationId xmlns:p14="http://schemas.microsoft.com/office/powerpoint/2010/main" val="1096566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B0B1-1BCD-46D8-96B8-B9DF0F3BDF52}"/>
              </a:ext>
            </a:extLst>
          </p:cNvPr>
          <p:cNvSpPr>
            <a:spLocks noGrp="1"/>
          </p:cNvSpPr>
          <p:nvPr>
            <p:ph type="title"/>
          </p:nvPr>
        </p:nvSpPr>
        <p:spPr/>
        <p:txBody>
          <a:bodyPr/>
          <a:lstStyle/>
          <a:p>
            <a:r>
              <a:rPr lang="en-US" dirty="0">
                <a:solidFill>
                  <a:schemeClr val="tx1"/>
                </a:solidFill>
              </a:rPr>
              <a:t>Motivation</a:t>
            </a:r>
          </a:p>
        </p:txBody>
      </p:sp>
      <p:sp>
        <p:nvSpPr>
          <p:cNvPr id="3" name="Content Placeholder 2">
            <a:extLst>
              <a:ext uri="{FF2B5EF4-FFF2-40B4-BE49-F238E27FC236}">
                <a16:creationId xmlns:a16="http://schemas.microsoft.com/office/drawing/2014/main" id="{80D4161A-09DC-4010-9BBE-795DABC7F7FC}"/>
              </a:ext>
            </a:extLst>
          </p:cNvPr>
          <p:cNvSpPr>
            <a:spLocks noGrp="1"/>
          </p:cNvSpPr>
          <p:nvPr>
            <p:ph idx="1"/>
          </p:nvPr>
        </p:nvSpPr>
        <p:spPr/>
        <p:txBody>
          <a:bodyPr/>
          <a:lstStyle/>
          <a:p>
            <a:r>
              <a:rPr lang="en-US" dirty="0"/>
              <a:t>Why study Molecular  Dynamics?</a:t>
            </a:r>
          </a:p>
          <a:p>
            <a:r>
              <a:rPr lang="en-US" dirty="0"/>
              <a:t>Why study water?</a:t>
            </a:r>
          </a:p>
        </p:txBody>
      </p:sp>
    </p:spTree>
    <p:extLst>
      <p:ext uri="{BB962C8B-B14F-4D97-AF65-F5344CB8AC3E}">
        <p14:creationId xmlns:p14="http://schemas.microsoft.com/office/powerpoint/2010/main" val="3795031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2EF6-BEBA-4DA4-BBCE-8C94D61E1AE7}"/>
              </a:ext>
            </a:extLst>
          </p:cNvPr>
          <p:cNvSpPr>
            <a:spLocks noGrp="1"/>
          </p:cNvSpPr>
          <p:nvPr>
            <p:ph type="title"/>
          </p:nvPr>
        </p:nvSpPr>
        <p:spPr/>
        <p:txBody>
          <a:bodyPr/>
          <a:lstStyle/>
          <a:p>
            <a:r>
              <a:rPr lang="en-US" dirty="0">
                <a:solidFill>
                  <a:schemeClr val="tx1"/>
                </a:solidFill>
              </a:rPr>
              <a:t>MOLECULAR DYNAMICS</a:t>
            </a:r>
          </a:p>
        </p:txBody>
      </p:sp>
      <p:pic>
        <p:nvPicPr>
          <p:cNvPr id="4" name="Content Placeholder 3">
            <a:extLst>
              <a:ext uri="{FF2B5EF4-FFF2-40B4-BE49-F238E27FC236}">
                <a16:creationId xmlns:a16="http://schemas.microsoft.com/office/drawing/2014/main" id="{3F1478AE-F36B-47E5-894E-A97E7C5E5B74}"/>
              </a:ext>
            </a:extLst>
          </p:cNvPr>
          <p:cNvPicPr>
            <a:picLocks noGrp="1" noChangeAspect="1"/>
          </p:cNvPicPr>
          <p:nvPr>
            <p:ph idx="1"/>
          </p:nvPr>
        </p:nvPicPr>
        <p:blipFill>
          <a:blip r:embed="rId3"/>
          <a:stretch>
            <a:fillRect/>
          </a:stretch>
        </p:blipFill>
        <p:spPr>
          <a:xfrm>
            <a:off x="1850160" y="1853754"/>
            <a:ext cx="2477996" cy="2179955"/>
          </a:xfrm>
          <a:prstGeom prst="rect">
            <a:avLst/>
          </a:prstGeom>
        </p:spPr>
      </p:pic>
      <p:pic>
        <p:nvPicPr>
          <p:cNvPr id="5" name="Picture 4">
            <a:extLst>
              <a:ext uri="{FF2B5EF4-FFF2-40B4-BE49-F238E27FC236}">
                <a16:creationId xmlns:a16="http://schemas.microsoft.com/office/drawing/2014/main" id="{AEA1CE88-C065-42A8-B6CB-1752D534FA3A}"/>
              </a:ext>
            </a:extLst>
          </p:cNvPr>
          <p:cNvPicPr>
            <a:picLocks noChangeAspect="1"/>
          </p:cNvPicPr>
          <p:nvPr/>
        </p:nvPicPr>
        <p:blipFill>
          <a:blip r:embed="rId4"/>
          <a:stretch>
            <a:fillRect/>
          </a:stretch>
        </p:blipFill>
        <p:spPr>
          <a:xfrm>
            <a:off x="4900295" y="1725947"/>
            <a:ext cx="2607945" cy="2628006"/>
          </a:xfrm>
          <a:prstGeom prst="rect">
            <a:avLst/>
          </a:prstGeom>
        </p:spPr>
      </p:pic>
      <p:pic>
        <p:nvPicPr>
          <p:cNvPr id="6" name="Picture 5">
            <a:extLst>
              <a:ext uri="{FF2B5EF4-FFF2-40B4-BE49-F238E27FC236}">
                <a16:creationId xmlns:a16="http://schemas.microsoft.com/office/drawing/2014/main" id="{60E32BCA-CE57-419F-B714-5972EC61E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0379" y="1808999"/>
            <a:ext cx="3465183" cy="2461901"/>
          </a:xfrm>
          <a:prstGeom prst="rect">
            <a:avLst/>
          </a:prstGeom>
        </p:spPr>
      </p:pic>
    </p:spTree>
    <p:extLst>
      <p:ext uri="{BB962C8B-B14F-4D97-AF65-F5344CB8AC3E}">
        <p14:creationId xmlns:p14="http://schemas.microsoft.com/office/powerpoint/2010/main" val="7098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6231-BF37-4F2B-9EA2-43DE4ED048D5}"/>
              </a:ext>
            </a:extLst>
          </p:cNvPr>
          <p:cNvSpPr>
            <a:spLocks noGrp="1"/>
          </p:cNvSpPr>
          <p:nvPr>
            <p:ph type="title"/>
          </p:nvPr>
        </p:nvSpPr>
        <p:spPr/>
        <p:txBody>
          <a:bodyPr/>
          <a:lstStyle/>
          <a:p>
            <a:r>
              <a:rPr lang="en-US" dirty="0">
                <a:solidFill>
                  <a:schemeClr val="tx1"/>
                </a:solidFill>
              </a:rPr>
              <a:t>how does MD work?</a:t>
            </a:r>
          </a:p>
        </p:txBody>
      </p:sp>
      <p:sp>
        <p:nvSpPr>
          <p:cNvPr id="3" name="Content Placeholder 2">
            <a:extLst>
              <a:ext uri="{FF2B5EF4-FFF2-40B4-BE49-F238E27FC236}">
                <a16:creationId xmlns:a16="http://schemas.microsoft.com/office/drawing/2014/main" id="{1E9AF259-E295-411B-BD7E-06F4B234B88B}"/>
              </a:ext>
            </a:extLst>
          </p:cNvPr>
          <p:cNvSpPr>
            <a:spLocks noGrp="1"/>
          </p:cNvSpPr>
          <p:nvPr>
            <p:ph idx="1"/>
          </p:nvPr>
        </p:nvSpPr>
        <p:spPr/>
        <p:txBody>
          <a:bodyPr/>
          <a:lstStyle/>
          <a:p>
            <a:r>
              <a:rPr lang="en-US" dirty="0"/>
              <a:t>Langevin integrator </a:t>
            </a:r>
          </a:p>
          <a:p>
            <a:pPr lvl="1"/>
            <a:r>
              <a:rPr lang="en-US" dirty="0"/>
              <a:t>Like the </a:t>
            </a:r>
            <a:r>
              <a:rPr lang="en-US" dirty="0" err="1"/>
              <a:t>Verlet</a:t>
            </a:r>
            <a:r>
              <a:rPr lang="en-US" dirty="0"/>
              <a:t> method</a:t>
            </a:r>
          </a:p>
          <a:p>
            <a:pPr lvl="1"/>
            <a:r>
              <a:rPr lang="en-US" dirty="0"/>
              <a:t>Newtons equations of motion replaced with Langevin equations of motion</a:t>
            </a:r>
          </a:p>
          <a:p>
            <a:pPr lvl="1"/>
            <a:endParaRPr lang="en-US" dirty="0"/>
          </a:p>
          <a:p>
            <a:endParaRPr lang="en-US" dirty="0"/>
          </a:p>
        </p:txBody>
      </p:sp>
    </p:spTree>
    <p:extLst>
      <p:ext uri="{BB962C8B-B14F-4D97-AF65-F5344CB8AC3E}">
        <p14:creationId xmlns:p14="http://schemas.microsoft.com/office/powerpoint/2010/main" val="88178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40D83-48C1-4AD2-A126-85AA20FB02EB}"/>
              </a:ext>
            </a:extLst>
          </p:cNvPr>
          <p:cNvSpPr>
            <a:spLocks noGrp="1"/>
          </p:cNvSpPr>
          <p:nvPr>
            <p:ph type="title"/>
          </p:nvPr>
        </p:nvSpPr>
        <p:spPr/>
        <p:txBody>
          <a:bodyPr/>
          <a:lstStyle/>
          <a:p>
            <a:r>
              <a:rPr lang="en-US" dirty="0" err="1">
                <a:solidFill>
                  <a:schemeClr val="tx1"/>
                </a:solidFill>
              </a:rPr>
              <a:t>Verlet</a:t>
            </a:r>
            <a:r>
              <a:rPr lang="en-US" dirty="0">
                <a:solidFill>
                  <a:schemeClr val="tx1"/>
                </a:solidFill>
              </a:rPr>
              <a:t> Method</a:t>
            </a:r>
          </a:p>
        </p:txBody>
      </p:sp>
      <p:pic>
        <p:nvPicPr>
          <p:cNvPr id="8" name="Content Placeholder 7">
            <a:extLst>
              <a:ext uri="{FF2B5EF4-FFF2-40B4-BE49-F238E27FC236}">
                <a16:creationId xmlns:a16="http://schemas.microsoft.com/office/drawing/2014/main" id="{7115A8CD-C576-4C6F-B1F1-3772F4E4FB78}"/>
              </a:ext>
            </a:extLst>
          </p:cNvPr>
          <p:cNvPicPr>
            <a:picLocks noGrp="1" noChangeAspect="1"/>
          </p:cNvPicPr>
          <p:nvPr>
            <p:ph idx="1"/>
          </p:nvPr>
        </p:nvPicPr>
        <p:blipFill rotWithShape="1">
          <a:blip r:embed="rId3"/>
          <a:srcRect t="49186"/>
          <a:stretch/>
        </p:blipFill>
        <p:spPr>
          <a:xfrm>
            <a:off x="3763169" y="3653744"/>
            <a:ext cx="4667250" cy="735684"/>
          </a:xfrm>
          <a:prstGeom prst="rect">
            <a:avLst/>
          </a:prstGeom>
        </p:spPr>
      </p:pic>
      <p:pic>
        <p:nvPicPr>
          <p:cNvPr id="9" name="Picture 8">
            <a:extLst>
              <a:ext uri="{FF2B5EF4-FFF2-40B4-BE49-F238E27FC236}">
                <a16:creationId xmlns:a16="http://schemas.microsoft.com/office/drawing/2014/main" id="{21783B1D-C5B0-47A9-B45B-2FFF421F7162}"/>
              </a:ext>
            </a:extLst>
          </p:cNvPr>
          <p:cNvPicPr>
            <a:picLocks noChangeAspect="1"/>
          </p:cNvPicPr>
          <p:nvPr/>
        </p:nvPicPr>
        <p:blipFill rotWithShape="1">
          <a:blip r:embed="rId3"/>
          <a:srcRect b="49186"/>
          <a:stretch/>
        </p:blipFill>
        <p:spPr>
          <a:xfrm>
            <a:off x="3668901" y="2205479"/>
            <a:ext cx="4667250" cy="735684"/>
          </a:xfrm>
          <a:prstGeom prst="rect">
            <a:avLst/>
          </a:prstGeom>
        </p:spPr>
      </p:pic>
      <p:pic>
        <p:nvPicPr>
          <p:cNvPr id="10" name="Picture 9">
            <a:extLst>
              <a:ext uri="{FF2B5EF4-FFF2-40B4-BE49-F238E27FC236}">
                <a16:creationId xmlns:a16="http://schemas.microsoft.com/office/drawing/2014/main" id="{0A3E6CAA-16FB-48FF-827C-1E7226F480AD}"/>
              </a:ext>
            </a:extLst>
          </p:cNvPr>
          <p:cNvPicPr>
            <a:picLocks noChangeAspect="1"/>
          </p:cNvPicPr>
          <p:nvPr/>
        </p:nvPicPr>
        <p:blipFill>
          <a:blip r:embed="rId4"/>
          <a:stretch>
            <a:fillRect/>
          </a:stretch>
        </p:blipFill>
        <p:spPr>
          <a:xfrm>
            <a:off x="4673788" y="4890891"/>
            <a:ext cx="2657475" cy="723900"/>
          </a:xfrm>
          <a:prstGeom prst="rect">
            <a:avLst/>
          </a:prstGeom>
        </p:spPr>
      </p:pic>
      <p:sp>
        <p:nvSpPr>
          <p:cNvPr id="11" name="TextBox 10">
            <a:extLst>
              <a:ext uri="{FF2B5EF4-FFF2-40B4-BE49-F238E27FC236}">
                <a16:creationId xmlns:a16="http://schemas.microsoft.com/office/drawing/2014/main" id="{4360E659-0C44-4B69-B2BE-05CF4C880F90}"/>
              </a:ext>
            </a:extLst>
          </p:cNvPr>
          <p:cNvSpPr txBox="1"/>
          <p:nvPr/>
        </p:nvSpPr>
        <p:spPr>
          <a:xfrm>
            <a:off x="3905061" y="1743814"/>
            <a:ext cx="4194928" cy="369332"/>
          </a:xfrm>
          <a:prstGeom prst="rect">
            <a:avLst/>
          </a:prstGeom>
          <a:noFill/>
        </p:spPr>
        <p:txBody>
          <a:bodyPr wrap="square" rtlCol="0">
            <a:spAutoFit/>
          </a:bodyPr>
          <a:lstStyle/>
          <a:p>
            <a:r>
              <a:rPr lang="en-US" dirty="0">
                <a:solidFill>
                  <a:schemeClr val="accent1">
                    <a:lumMod val="60000"/>
                    <a:lumOff val="40000"/>
                  </a:schemeClr>
                </a:solidFill>
              </a:rPr>
              <a:t>Taylor expansion forward direction</a:t>
            </a:r>
          </a:p>
        </p:txBody>
      </p:sp>
      <p:sp>
        <p:nvSpPr>
          <p:cNvPr id="12" name="TextBox 11">
            <a:extLst>
              <a:ext uri="{FF2B5EF4-FFF2-40B4-BE49-F238E27FC236}">
                <a16:creationId xmlns:a16="http://schemas.microsoft.com/office/drawing/2014/main" id="{2BECAB58-4C93-4B6D-A5CB-A89BF1FDEE31}"/>
              </a:ext>
            </a:extLst>
          </p:cNvPr>
          <p:cNvSpPr txBox="1"/>
          <p:nvPr/>
        </p:nvSpPr>
        <p:spPr>
          <a:xfrm>
            <a:off x="3998536" y="3175162"/>
            <a:ext cx="4194928" cy="369332"/>
          </a:xfrm>
          <a:prstGeom prst="rect">
            <a:avLst/>
          </a:prstGeom>
          <a:noFill/>
        </p:spPr>
        <p:txBody>
          <a:bodyPr wrap="square" rtlCol="0">
            <a:spAutoFit/>
          </a:bodyPr>
          <a:lstStyle/>
          <a:p>
            <a:r>
              <a:rPr lang="en-US" dirty="0">
                <a:solidFill>
                  <a:schemeClr val="accent1">
                    <a:lumMod val="60000"/>
                    <a:lumOff val="40000"/>
                  </a:schemeClr>
                </a:solidFill>
              </a:rPr>
              <a:t>Taylor expansion backward direction</a:t>
            </a:r>
          </a:p>
        </p:txBody>
      </p:sp>
      <p:sp>
        <p:nvSpPr>
          <p:cNvPr id="13" name="TextBox 12">
            <a:extLst>
              <a:ext uri="{FF2B5EF4-FFF2-40B4-BE49-F238E27FC236}">
                <a16:creationId xmlns:a16="http://schemas.microsoft.com/office/drawing/2014/main" id="{B4271C81-1821-4022-B1E1-D9C2BCF11B50}"/>
              </a:ext>
            </a:extLst>
          </p:cNvPr>
          <p:cNvSpPr txBox="1"/>
          <p:nvPr/>
        </p:nvSpPr>
        <p:spPr>
          <a:xfrm>
            <a:off x="4820096" y="4480236"/>
            <a:ext cx="2551808" cy="369332"/>
          </a:xfrm>
          <a:prstGeom prst="rect">
            <a:avLst/>
          </a:prstGeom>
          <a:noFill/>
        </p:spPr>
        <p:txBody>
          <a:bodyPr wrap="square" rtlCol="0">
            <a:spAutoFit/>
          </a:bodyPr>
          <a:lstStyle/>
          <a:p>
            <a:r>
              <a:rPr lang="en-US" dirty="0">
                <a:solidFill>
                  <a:schemeClr val="accent1">
                    <a:lumMod val="60000"/>
                    <a:lumOff val="40000"/>
                  </a:schemeClr>
                </a:solidFill>
              </a:rPr>
              <a:t>Forward + backward</a:t>
            </a:r>
          </a:p>
        </p:txBody>
      </p:sp>
    </p:spTree>
    <p:extLst>
      <p:ext uri="{BB962C8B-B14F-4D97-AF65-F5344CB8AC3E}">
        <p14:creationId xmlns:p14="http://schemas.microsoft.com/office/powerpoint/2010/main" val="3370779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6767-F844-4C1A-BD70-9D3128D39121}"/>
              </a:ext>
            </a:extLst>
          </p:cNvPr>
          <p:cNvSpPr>
            <a:spLocks noGrp="1"/>
          </p:cNvSpPr>
          <p:nvPr>
            <p:ph type="title"/>
          </p:nvPr>
        </p:nvSpPr>
        <p:spPr/>
        <p:txBody>
          <a:bodyPr/>
          <a:lstStyle/>
          <a:p>
            <a:r>
              <a:rPr lang="en-US" dirty="0">
                <a:solidFill>
                  <a:schemeClr val="tx1"/>
                </a:solidFill>
              </a:rPr>
              <a:t>Forces (</a:t>
            </a:r>
            <a:r>
              <a:rPr lang="en-US" dirty="0" err="1">
                <a:solidFill>
                  <a:schemeClr val="tx1"/>
                </a:solidFill>
              </a:rPr>
              <a:t>Ameoba</a:t>
            </a:r>
            <a:r>
              <a:rPr lang="en-US" dirty="0">
                <a:solidFill>
                  <a:schemeClr val="tx1"/>
                </a:solidFill>
              </a:rPr>
              <a:t>)</a:t>
            </a:r>
          </a:p>
        </p:txBody>
      </p:sp>
      <p:sp>
        <p:nvSpPr>
          <p:cNvPr id="3" name="Content Placeholder 2">
            <a:extLst>
              <a:ext uri="{FF2B5EF4-FFF2-40B4-BE49-F238E27FC236}">
                <a16:creationId xmlns:a16="http://schemas.microsoft.com/office/drawing/2014/main" id="{7AA7E8C0-E66C-4D9E-B2A7-819FA16C0CDB}"/>
              </a:ext>
            </a:extLst>
          </p:cNvPr>
          <p:cNvSpPr>
            <a:spLocks noGrp="1"/>
          </p:cNvSpPr>
          <p:nvPr>
            <p:ph idx="1"/>
          </p:nvPr>
        </p:nvSpPr>
        <p:spPr/>
        <p:txBody>
          <a:bodyPr/>
          <a:lstStyle/>
          <a:p>
            <a:r>
              <a:rPr lang="en-US" dirty="0"/>
              <a:t>Intermolecular</a:t>
            </a:r>
          </a:p>
          <a:p>
            <a:pPr lvl="1"/>
            <a:r>
              <a:rPr lang="en-US" dirty="0"/>
              <a:t>van der </a:t>
            </a:r>
            <a:r>
              <a:rPr lang="en-US" dirty="0" err="1"/>
              <a:t>waal</a:t>
            </a:r>
            <a:endParaRPr lang="en-US" dirty="0"/>
          </a:p>
          <a:p>
            <a:pPr lvl="1"/>
            <a:r>
              <a:rPr lang="en-US" dirty="0"/>
              <a:t>dipole-dipole</a:t>
            </a:r>
          </a:p>
          <a:p>
            <a:pPr lvl="1"/>
            <a:r>
              <a:rPr lang="en-US" dirty="0"/>
              <a:t>charge- charge</a:t>
            </a:r>
          </a:p>
          <a:p>
            <a:pPr lvl="1"/>
            <a:r>
              <a:rPr lang="en-US" dirty="0"/>
              <a:t>quadrupole</a:t>
            </a:r>
          </a:p>
          <a:p>
            <a:r>
              <a:rPr lang="en-US" dirty="0"/>
              <a:t>Intramolecular</a:t>
            </a:r>
          </a:p>
          <a:p>
            <a:pPr lvl="1"/>
            <a:r>
              <a:rPr lang="en-US" dirty="0"/>
              <a:t>bond stretching </a:t>
            </a:r>
          </a:p>
          <a:p>
            <a:pPr lvl="1"/>
            <a:r>
              <a:rPr lang="en-US" dirty="0"/>
              <a:t>bond bending</a:t>
            </a:r>
          </a:p>
          <a:p>
            <a:endParaRPr lang="en-US" dirty="0"/>
          </a:p>
          <a:p>
            <a:pPr lvl="1"/>
            <a:endParaRPr lang="en-US" dirty="0"/>
          </a:p>
          <a:p>
            <a:endParaRPr lang="en-US" dirty="0"/>
          </a:p>
        </p:txBody>
      </p:sp>
    </p:spTree>
    <p:extLst>
      <p:ext uri="{BB962C8B-B14F-4D97-AF65-F5344CB8AC3E}">
        <p14:creationId xmlns:p14="http://schemas.microsoft.com/office/powerpoint/2010/main" val="301247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A74B-EC72-4CEC-A552-899D3E9F553D}"/>
              </a:ext>
            </a:extLst>
          </p:cNvPr>
          <p:cNvSpPr>
            <a:spLocks noGrp="1"/>
          </p:cNvSpPr>
          <p:nvPr>
            <p:ph type="title"/>
          </p:nvPr>
        </p:nvSpPr>
        <p:spPr/>
        <p:txBody>
          <a:bodyPr/>
          <a:lstStyle/>
          <a:p>
            <a:r>
              <a:rPr lang="en-US" dirty="0">
                <a:solidFill>
                  <a:schemeClr val="tx1"/>
                </a:solidFill>
              </a:rPr>
              <a:t>Water Structure</a:t>
            </a:r>
          </a:p>
        </p:txBody>
      </p:sp>
      <p:pic>
        <p:nvPicPr>
          <p:cNvPr id="1026" name="Picture 2" descr="Image result for water structure">
            <a:extLst>
              <a:ext uri="{FF2B5EF4-FFF2-40B4-BE49-F238E27FC236}">
                <a16:creationId xmlns:a16="http://schemas.microsoft.com/office/drawing/2014/main" id="{3E08F60F-8E54-4862-AF7F-7CEF2746DE9C}"/>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1000"/>
          <a:stretch/>
        </p:blipFill>
        <p:spPr bwMode="auto">
          <a:xfrm>
            <a:off x="1986731" y="3273387"/>
            <a:ext cx="3951130" cy="148657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C2A23B8F-56EA-4D48-8889-E6C4A7FFB2EE}"/>
              </a:ext>
            </a:extLst>
          </p:cNvPr>
          <p:cNvSpPr>
            <a:spLocks noGrp="1"/>
          </p:cNvSpPr>
          <p:nvPr>
            <p:ph sz="half" idx="2"/>
          </p:nvPr>
        </p:nvSpPr>
        <p:spPr>
          <a:xfrm>
            <a:off x="6254140" y="1864194"/>
            <a:ext cx="4488654" cy="3740012"/>
          </a:xfrm>
        </p:spPr>
        <p:txBody>
          <a:bodyPr/>
          <a:lstStyle/>
          <a:p>
            <a:r>
              <a:rPr lang="en-US" dirty="0"/>
              <a:t>2 lone pairs</a:t>
            </a:r>
          </a:p>
          <a:p>
            <a:pPr lvl="1"/>
            <a:r>
              <a:rPr lang="en-US" dirty="0"/>
              <a:t>Bent geometry</a:t>
            </a:r>
          </a:p>
          <a:p>
            <a:r>
              <a:rPr lang="en-US" dirty="0"/>
              <a:t>Covalent bonds</a:t>
            </a:r>
          </a:p>
          <a:p>
            <a:pPr lvl="1"/>
            <a:r>
              <a:rPr lang="en-US" dirty="0"/>
              <a:t>Partial charges</a:t>
            </a:r>
          </a:p>
          <a:p>
            <a:pPr lvl="1"/>
            <a:r>
              <a:rPr lang="en-US" dirty="0"/>
              <a:t>Hydrogen bonding</a:t>
            </a:r>
          </a:p>
          <a:p>
            <a:endParaRPr lang="en-US" dirty="0"/>
          </a:p>
        </p:txBody>
      </p:sp>
      <p:pic>
        <p:nvPicPr>
          <p:cNvPr id="1032" name="Picture 8" descr="Image result for h2o lewis structure">
            <a:extLst>
              <a:ext uri="{FF2B5EF4-FFF2-40B4-BE49-F238E27FC236}">
                <a16:creationId xmlns:a16="http://schemas.microsoft.com/office/drawing/2014/main" id="{F5762960-6771-4D58-A340-F1A56EC2C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731" y="1964893"/>
            <a:ext cx="3951130" cy="1032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E54FD7-2D77-4C36-A629-379DE30953FF}"/>
              </a:ext>
            </a:extLst>
          </p:cNvPr>
          <p:cNvSpPr txBox="1"/>
          <p:nvPr/>
        </p:nvSpPr>
        <p:spPr>
          <a:xfrm>
            <a:off x="1986731" y="5036427"/>
            <a:ext cx="3951130"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hlinkClick r:id="rId5"/>
              </a:rPr>
              <a:t>https://alevelbiology.co.uk/notes/water-structure-properties/</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hlinkClick r:id="rId6"/>
              </a:rPr>
              <a:t>http://wt.kimiq.com/lewis-dot-diagram-for-water/</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215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87E4-6072-42A0-8440-2BB8942AA906}"/>
              </a:ext>
            </a:extLst>
          </p:cNvPr>
          <p:cNvSpPr>
            <a:spLocks noGrp="1"/>
          </p:cNvSpPr>
          <p:nvPr>
            <p:ph type="title"/>
          </p:nvPr>
        </p:nvSpPr>
        <p:spPr/>
        <p:txBody>
          <a:bodyPr/>
          <a:lstStyle/>
          <a:p>
            <a:r>
              <a:rPr lang="en-US" dirty="0">
                <a:solidFill>
                  <a:schemeClr val="tx1"/>
                </a:solidFill>
              </a:rPr>
              <a:t>Water </a:t>
            </a:r>
            <a:r>
              <a:rPr lang="en-US" dirty="0" err="1">
                <a:solidFill>
                  <a:schemeClr val="tx1"/>
                </a:solidFill>
              </a:rPr>
              <a:t>PRoperties</a:t>
            </a:r>
            <a:endParaRPr lang="en-US" dirty="0">
              <a:solidFill>
                <a:schemeClr val="tx1"/>
              </a:solidFill>
            </a:endParaRPr>
          </a:p>
        </p:txBody>
      </p:sp>
      <p:pic>
        <p:nvPicPr>
          <p:cNvPr id="2050" name="Picture 2" descr="Image result for ice structure">
            <a:extLst>
              <a:ext uri="{FF2B5EF4-FFF2-40B4-BE49-F238E27FC236}">
                <a16:creationId xmlns:a16="http://schemas.microsoft.com/office/drawing/2014/main" id="{930FD7EF-2134-47C6-8EF6-AAF2220D2C3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56017" y="2010877"/>
            <a:ext cx="4486777" cy="356986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Image result for water structure">
            <a:extLst>
              <a:ext uri="{FF2B5EF4-FFF2-40B4-BE49-F238E27FC236}">
                <a16:creationId xmlns:a16="http://schemas.microsoft.com/office/drawing/2014/main" id="{6CCD487B-7649-4E59-BD32-A963AFFB4411}"/>
              </a:ext>
            </a:extLst>
          </p:cNvPr>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l="16787" t="14654" r="17008" b="17079"/>
          <a:stretch/>
        </p:blipFill>
        <p:spPr bwMode="auto">
          <a:xfrm>
            <a:off x="1706252" y="2199899"/>
            <a:ext cx="4214747" cy="3259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DA3277-A48A-4BF0-A74D-01C81A5AD2B5}"/>
              </a:ext>
            </a:extLst>
          </p:cNvPr>
          <p:cNvSpPr txBox="1"/>
          <p:nvPr/>
        </p:nvSpPr>
        <p:spPr>
          <a:xfrm>
            <a:off x="1706252" y="5455665"/>
            <a:ext cx="3918461" cy="430887"/>
          </a:xfrm>
          <a:prstGeom prst="rect">
            <a:avLst/>
          </a:prstGeom>
          <a:noFill/>
        </p:spPr>
        <p:txBody>
          <a:bodyPr wrap="square" rtlCol="0">
            <a:spAutoFit/>
          </a:bodyPr>
          <a:lstStyle/>
          <a:p>
            <a:r>
              <a:rPr lang="en-US" sz="1100" dirty="0">
                <a:hlinkClick r:id="rId5"/>
              </a:rPr>
              <a:t>https://socratic.org/questions/how-is-hydrogen-bonding-among-water-molecules</a:t>
            </a:r>
            <a:endParaRPr lang="en-US" sz="1100" dirty="0"/>
          </a:p>
        </p:txBody>
      </p:sp>
      <p:sp>
        <p:nvSpPr>
          <p:cNvPr id="9" name="TextBox 8">
            <a:extLst>
              <a:ext uri="{FF2B5EF4-FFF2-40B4-BE49-F238E27FC236}">
                <a16:creationId xmlns:a16="http://schemas.microsoft.com/office/drawing/2014/main" id="{22FCB966-62E0-4882-8274-EF02EB93FFB8}"/>
              </a:ext>
            </a:extLst>
          </p:cNvPr>
          <p:cNvSpPr txBox="1"/>
          <p:nvPr/>
        </p:nvSpPr>
        <p:spPr>
          <a:xfrm>
            <a:off x="6622753" y="5434742"/>
            <a:ext cx="3918461" cy="430887"/>
          </a:xfrm>
          <a:prstGeom prst="rect">
            <a:avLst/>
          </a:prstGeom>
          <a:noFill/>
        </p:spPr>
        <p:txBody>
          <a:bodyPr wrap="square" rtlCol="0">
            <a:spAutoFit/>
          </a:bodyPr>
          <a:lstStyle/>
          <a:p>
            <a:r>
              <a:rPr lang="en-US" sz="1100" dirty="0">
                <a:hlinkClick r:id="rId6"/>
              </a:rPr>
              <a:t>https://chem.libretexts.org/Textbook_Maps/General_Chemistry_Textbook_Maps</a:t>
            </a:r>
            <a:endParaRPr lang="en-US" sz="1100" dirty="0"/>
          </a:p>
        </p:txBody>
      </p:sp>
    </p:spTree>
    <p:extLst>
      <p:ext uri="{BB962C8B-B14F-4D97-AF65-F5344CB8AC3E}">
        <p14:creationId xmlns:p14="http://schemas.microsoft.com/office/powerpoint/2010/main" val="680654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6803DA-E61F-4F6B-B074-E03A022BE344}"/>
              </a:ext>
            </a:extLst>
          </p:cNvPr>
          <p:cNvSpPr>
            <a:spLocks noGrp="1"/>
          </p:cNvSpPr>
          <p:nvPr>
            <p:ph type="title"/>
          </p:nvPr>
        </p:nvSpPr>
        <p:spPr/>
        <p:txBody>
          <a:bodyPr/>
          <a:lstStyle/>
          <a:p>
            <a:r>
              <a:rPr lang="en-US" dirty="0">
                <a:solidFill>
                  <a:schemeClr val="tx1"/>
                </a:solidFill>
              </a:rPr>
              <a:t>Research Aims</a:t>
            </a:r>
          </a:p>
        </p:txBody>
      </p:sp>
      <p:sp>
        <p:nvSpPr>
          <p:cNvPr id="6" name="Content Placeholder 5">
            <a:extLst>
              <a:ext uri="{FF2B5EF4-FFF2-40B4-BE49-F238E27FC236}">
                <a16:creationId xmlns:a16="http://schemas.microsoft.com/office/drawing/2014/main" id="{F163A3F2-AB2D-432C-B408-69B65517E25D}"/>
              </a:ext>
            </a:extLst>
          </p:cNvPr>
          <p:cNvSpPr>
            <a:spLocks noGrp="1"/>
          </p:cNvSpPr>
          <p:nvPr>
            <p:ph idx="1"/>
          </p:nvPr>
        </p:nvSpPr>
        <p:spPr/>
        <p:txBody>
          <a:bodyPr/>
          <a:lstStyle/>
          <a:p>
            <a:r>
              <a:rPr lang="en-US" dirty="0"/>
              <a:t>Use MD to simulate water at temperatures 200K, 250K, 300K, 350K, 400K.</a:t>
            </a:r>
          </a:p>
          <a:p>
            <a:r>
              <a:rPr lang="en-US" dirty="0"/>
              <a:t>Density as a function of radius</a:t>
            </a:r>
          </a:p>
          <a:p>
            <a:r>
              <a:rPr lang="en-US" dirty="0"/>
              <a:t>Rate of change in density with respect to radius</a:t>
            </a:r>
          </a:p>
          <a:p>
            <a:endParaRPr lang="en-US" dirty="0"/>
          </a:p>
        </p:txBody>
      </p:sp>
      <p:pic>
        <p:nvPicPr>
          <p:cNvPr id="1026" name="Picture 2" descr="https://upload.wikimedia.org/wikipedia/commons/thumb/0/07/Kugelschale.svg/634px-Kugelschale.svg.png">
            <a:extLst>
              <a:ext uri="{FF2B5EF4-FFF2-40B4-BE49-F238E27FC236}">
                <a16:creationId xmlns:a16="http://schemas.microsoft.com/office/drawing/2014/main" id="{2E5E901E-39FB-4CEB-8064-D1D5C85A0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397" y="3246961"/>
            <a:ext cx="3755024" cy="21854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40D79F-CAD5-4452-9C52-31A1D54B0586}"/>
              </a:ext>
            </a:extLst>
          </p:cNvPr>
          <p:cNvSpPr txBox="1"/>
          <p:nvPr/>
        </p:nvSpPr>
        <p:spPr>
          <a:xfrm>
            <a:off x="6985397" y="5402183"/>
            <a:ext cx="3886200" cy="600164"/>
          </a:xfrm>
          <a:prstGeom prst="rect">
            <a:avLst/>
          </a:prstGeom>
          <a:noFill/>
        </p:spPr>
        <p:txBody>
          <a:bodyPr wrap="square" rtlCol="0">
            <a:spAutoFit/>
          </a:bodyPr>
          <a:lstStyle/>
          <a:p>
            <a:pPr algn="r"/>
            <a:r>
              <a:rPr lang="en-US" sz="1100" dirty="0">
                <a:solidFill>
                  <a:schemeClr val="accent1"/>
                </a:solidFill>
                <a:latin typeface="+mj-lt"/>
              </a:rPr>
              <a:t>By Ag2gaeh - Own work, CC BY-SA 4.0, https://commons.wikimedia.org/w/index.php?curid=49540033</a:t>
            </a:r>
          </a:p>
        </p:txBody>
      </p:sp>
    </p:spTree>
    <p:extLst>
      <p:ext uri="{BB962C8B-B14F-4D97-AF65-F5344CB8AC3E}">
        <p14:creationId xmlns:p14="http://schemas.microsoft.com/office/powerpoint/2010/main" val="417814068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773</TotalTime>
  <Words>1773</Words>
  <Application>Microsoft Office PowerPoint</Application>
  <PresentationFormat>Widescreen</PresentationFormat>
  <Paragraphs>123</Paragraphs>
  <Slides>18</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Rockwell</vt:lpstr>
      <vt:lpstr>Symbol</vt:lpstr>
      <vt:lpstr>Gallery</vt:lpstr>
      <vt:lpstr>Simulating water analyzing Density</vt:lpstr>
      <vt:lpstr>Motivation</vt:lpstr>
      <vt:lpstr>MOLECULAR DYNAMICS</vt:lpstr>
      <vt:lpstr>how does MD work?</vt:lpstr>
      <vt:lpstr>Verlet Method</vt:lpstr>
      <vt:lpstr>Forces (Ameoba)</vt:lpstr>
      <vt:lpstr>Water Structure</vt:lpstr>
      <vt:lpstr>Water PRoperties</vt:lpstr>
      <vt:lpstr>Research Aims</vt:lpstr>
      <vt:lpstr>Simulation Setup</vt:lpstr>
      <vt:lpstr>Results</vt:lpstr>
      <vt:lpstr>PowerPoint Presentation</vt:lpstr>
      <vt:lpstr>Numerical Method numerical derivative</vt:lpstr>
      <vt:lpstr>PowerPoint Presentation</vt:lpstr>
      <vt:lpstr>PowerPoint Presentation</vt:lpstr>
      <vt:lpstr>Future work</vt:lpstr>
      <vt:lpstr>Work Cited</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water</dc:title>
  <dc:creator>Asela Chandrasinghe</dc:creator>
  <cp:lastModifiedBy>Asela Chandrasinghe</cp:lastModifiedBy>
  <cp:revision>55</cp:revision>
  <dcterms:created xsi:type="dcterms:W3CDTF">2018-05-13T03:51:20Z</dcterms:created>
  <dcterms:modified xsi:type="dcterms:W3CDTF">2018-05-14T07:49:48Z</dcterms:modified>
</cp:coreProperties>
</file>